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comments/modernComment_15A_C072DD89.xml" ContentType="application/vnd.ms-powerpoint.comments+xml"/>
  <Override PartName="/ppt/notesSlides/notesSlide2.xml" ContentType="application/vnd.openxmlformats-officedocument.presentationml.notesSlide+xml"/>
  <Override PartName="/ppt/comments/modernComment_15B_25A0074A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55" r:id="rId2"/>
    <p:sldId id="312" r:id="rId3"/>
    <p:sldId id="283" r:id="rId4"/>
    <p:sldId id="330" r:id="rId5"/>
    <p:sldId id="331" r:id="rId6"/>
    <p:sldId id="282" r:id="rId7"/>
    <p:sldId id="324" r:id="rId8"/>
    <p:sldId id="346" r:id="rId9"/>
    <p:sldId id="347" r:id="rId10"/>
    <p:sldId id="349" r:id="rId11"/>
    <p:sldId id="350" r:id="rId12"/>
    <p:sldId id="351" r:id="rId13"/>
    <p:sldId id="352" r:id="rId14"/>
    <p:sldId id="357" r:id="rId15"/>
    <p:sldId id="358" r:id="rId16"/>
    <p:sldId id="359" r:id="rId17"/>
    <p:sldId id="353" r:id="rId18"/>
    <p:sldId id="354" r:id="rId19"/>
    <p:sldId id="360" r:id="rId20"/>
    <p:sldId id="344" r:id="rId21"/>
    <p:sldId id="339" r:id="rId22"/>
    <p:sldId id="356" r:id="rId23"/>
    <p:sldId id="341" r:id="rId24"/>
    <p:sldId id="29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E483DD-4719-BEF8-752C-14C588386BC5}" name="지환 박" initials="지박" userId="442ee7e2e8d47f4c" providerId="Windows Live"/>
  <p188:author id="{1E9937F5-08D2-9F12-46D4-60487F27577C}" name="hyk" initials="h" userId="hyk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k" initials="h" lastIdx="1" clrIdx="0">
    <p:extLst>
      <p:ext uri="{19B8F6BF-5375-455C-9EA6-DF929625EA0E}">
        <p15:presenceInfo xmlns:p15="http://schemas.microsoft.com/office/powerpoint/2012/main" userId="hy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3B"/>
    <a:srgbClr val="FFCC99"/>
    <a:srgbClr val="D2DDEE"/>
    <a:srgbClr val="E9EEF7"/>
    <a:srgbClr val="A2B9DE"/>
    <a:srgbClr val="C6E6A2"/>
    <a:srgbClr val="E2E2E2"/>
    <a:srgbClr val="B3C5E3"/>
    <a:srgbClr val="30404F"/>
    <a:srgbClr val="1E325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6366" autoAdjust="0"/>
  </p:normalViewPr>
  <p:slideViewPr>
    <p:cSldViewPr snapToGrid="0" showGuides="1">
      <p:cViewPr varScale="1">
        <p:scale>
          <a:sx n="153" d="100"/>
          <a:sy n="153" d="100"/>
        </p:scale>
        <p:origin x="630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dgu\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dgu\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(‘18~’22)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제조업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건설업 </a:t>
            </a:r>
            <a:r>
              <a:rPr lang="ko-KR" altLang="en-US" sz="1400" dirty="0"/>
              <a:t>요양재해자 수 </a:t>
            </a:r>
            <a:r>
              <a:rPr lang="en-US" altLang="ko-KR" sz="1400" dirty="0"/>
              <a:t>(</a:t>
            </a:r>
            <a:r>
              <a:rPr lang="ko-KR" altLang="en-US" sz="1400" dirty="0"/>
              <a:t>명</a:t>
            </a:r>
            <a:r>
              <a:rPr lang="en-US" altLang="ko-KR" sz="1400" dirty="0"/>
              <a:t>)</a:t>
            </a:r>
            <a:endParaRPr lang="ko-KR" alt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데이터!$A$4</c:f>
              <c:strCache>
                <c:ptCount val="1"/>
                <c:pt idx="0">
                  <c:v>제조업</c:v>
                </c:pt>
              </c:strCache>
              <c:extLst xmlns:c15="http://schemas.microsoft.com/office/drawing/2012/chart"/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65D-4CA7-A274-B61CA5980067}"/>
              </c:ext>
            </c:extLst>
          </c:dPt>
          <c:dLbls>
            <c:dLbl>
              <c:idx val="0"/>
              <c:layout>
                <c:manualLayout>
                  <c:x val="0"/>
                  <c:y val="1.751257136028093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65D-4CA7-A274-B61CA5980067}"/>
                </c:ext>
              </c:extLst>
            </c:dLbl>
            <c:dLbl>
              <c:idx val="4"/>
              <c:layout>
                <c:manualLayout>
                  <c:x val="0"/>
                  <c:y val="-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5D-4CA7-A274-B61CA5980067}"/>
                </c:ext>
              </c:extLst>
            </c:dLbl>
            <c:dLbl>
              <c:idx val="5"/>
              <c:layout>
                <c:manualLayout>
                  <c:x val="0"/>
                  <c:y val="-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5D-4CA7-A274-B61CA59800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데이터!$B$4:$AJ$4</c:f>
              <c:numCache>
                <c:formatCode>#,##0</c:formatCode>
                <c:ptCount val="6"/>
                <c:pt idx="0">
                  <c:v>27377</c:v>
                </c:pt>
                <c:pt idx="1">
                  <c:v>29274</c:v>
                </c:pt>
                <c:pt idx="2">
                  <c:v>28840</c:v>
                </c:pt>
                <c:pt idx="3">
                  <c:v>31709</c:v>
                </c:pt>
                <c:pt idx="4">
                  <c:v>31554</c:v>
                </c:pt>
                <c:pt idx="5" formatCode="_(* #,##0_);_(* \(#,##0\);_(* &quot;-&quot;_);_(@_)">
                  <c:v>29750.799999999999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565D-4CA7-A274-B61CA5980067}"/>
            </c:ext>
          </c:extLst>
        </c:ser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  <c:extLst xmlns:c15="http://schemas.microsoft.com/office/drawing/2012/chart"/>
            </c:strRef>
          </c:tx>
          <c:spPr>
            <a:solidFill>
              <a:srgbClr val="D2DDEE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8436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65D-4CA7-A274-B61CA5980067}"/>
              </c:ext>
            </c:extLst>
          </c:dPt>
          <c:dLbls>
            <c:dLbl>
              <c:idx val="0"/>
              <c:layout>
                <c:manualLayout>
                  <c:x val="0"/>
                  <c:y val="-2.918761893380156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65D-4CA7-A274-B61CA5980067}"/>
                </c:ext>
              </c:extLst>
            </c:dLbl>
            <c:dLbl>
              <c:idx val="4"/>
              <c:layout>
                <c:manualLayout>
                  <c:x val="-1.5009684817401828E-16"/>
                  <c:y val="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65D-4CA7-A274-B61CA5980067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565D-4CA7-A274-B61CA59800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데이터!$B$5:$AJ$5</c:f>
              <c:numCache>
                <c:formatCode>#,##0</c:formatCode>
                <c:ptCount val="6"/>
                <c:pt idx="0">
                  <c:v>27686</c:v>
                </c:pt>
                <c:pt idx="1">
                  <c:v>27211</c:v>
                </c:pt>
                <c:pt idx="2">
                  <c:v>26799</c:v>
                </c:pt>
                <c:pt idx="3">
                  <c:v>29943</c:v>
                </c:pt>
                <c:pt idx="4">
                  <c:v>31245</c:v>
                </c:pt>
                <c:pt idx="5" formatCode="_(* #,##0_);_(* \(#,##0\);_(* &quot;-&quot;_);_(@_)">
                  <c:v>28576.799999999999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9-565D-4CA7-A274-B61CA59800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3098591"/>
        <c:axId val="1833102911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데이터!$A$3</c15:sqref>
                        </c15:formulaRef>
                      </c:ext>
                    </c:extLst>
                    <c:strCache>
                      <c:ptCount val="1"/>
                      <c:pt idx="0">
                        <c:v>총계</c:v>
                      </c:pt>
                    </c:strCache>
                  </c:strRef>
                </c:tx>
                <c:spPr>
                  <a:solidFill>
                    <a:srgbClr val="337080"/>
                  </a:solidFill>
                  <a:ln>
                    <a:noFill/>
                  </a:ln>
                  <a:effectLst/>
                </c:spPr>
                <c:invertIfNegative val="0"/>
                <c:dPt>
                  <c:idx val="5"/>
                  <c:invertIfNegative val="0"/>
                  <c:bubble3D val="0"/>
                  <c:spPr>
                    <a:solidFill>
                      <a:srgbClr val="D0CC34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B-565D-4CA7-A274-B61CA5980067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데이터!$B$1:$AJ$2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데이터!$B$3:$AJ$3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102305</c:v>
                      </c:pt>
                      <c:pt idx="1">
                        <c:v>109242</c:v>
                      </c:pt>
                      <c:pt idx="2">
                        <c:v>108379</c:v>
                      </c:pt>
                      <c:pt idx="3">
                        <c:v>122713</c:v>
                      </c:pt>
                      <c:pt idx="4">
                        <c:v>130348</c:v>
                      </c:pt>
                      <c:pt idx="5" formatCode="_(* #,##0_);_(* \(#,##0\);_(* &quot;-&quot;_);_(@_)">
                        <c:v>114597.4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C-565D-4CA7-A274-B61CA5980067}"/>
                  </c:ext>
                </c:extLst>
              </c15:ser>
            </c15:filteredBarSeries>
          </c:ext>
        </c:extLst>
      </c:barChart>
      <c:catAx>
        <c:axId val="183309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102911"/>
        <c:crosses val="autoZero"/>
        <c:auto val="1"/>
        <c:lblAlgn val="ctr"/>
        <c:lblOffset val="100"/>
        <c:noMultiLvlLbl val="0"/>
      </c:catAx>
      <c:valAx>
        <c:axId val="183310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09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baseline="0" dirty="0">
                <a:effectLst/>
              </a:rPr>
              <a:t>(‘18~’22) 5</a:t>
            </a:r>
            <a:r>
              <a:rPr lang="ko-KR" altLang="ko-KR" sz="1400" b="0" i="0" baseline="0" dirty="0">
                <a:effectLst/>
              </a:rPr>
              <a:t>년 평균 요양재해자수 </a:t>
            </a:r>
            <a:r>
              <a:rPr lang="en-US" altLang="ko-KR" sz="1400" b="0" i="0" baseline="0" dirty="0">
                <a:effectLst/>
              </a:rPr>
              <a:t>(</a:t>
            </a:r>
            <a:r>
              <a:rPr lang="ko-KR" altLang="ko-KR" sz="1400" b="0" i="0" baseline="0" dirty="0">
                <a:effectLst/>
              </a:rPr>
              <a:t>명</a:t>
            </a:r>
            <a:r>
              <a:rPr lang="en-US" altLang="ko-KR" sz="1400" b="0" i="0" baseline="0" dirty="0">
                <a:effectLst/>
              </a:rPr>
              <a:t>)</a:t>
            </a:r>
            <a:endParaRPr lang="ko-KR" altLang="ko-KR" sz="11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824303161396471"/>
          <c:y val="0.1667999595881382"/>
          <c:w val="0.66965776798584942"/>
          <c:h val="0.63050741841128566"/>
        </c:manualLayout>
      </c:layout>
      <c:doughnutChart>
        <c:varyColors val="1"/>
        <c:ser>
          <c:idx val="1"/>
          <c:order val="0"/>
          <c:tx>
            <c:strRef>
              <c:f>데이터!$F$36:$F$41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광업</c:v>
                </c:pt>
                <c:pt idx="5">
                  <c:v>그 외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1-C319-4399-AE6C-F7182B76A5D9}"/>
              </c:ext>
            </c:extLst>
          </c:dPt>
          <c:dPt>
            <c:idx val="1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3-C319-4399-AE6C-F7182B76A5D9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5-C319-4399-AE6C-F7182B76A5D9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319-4399-AE6C-F7182B76A5D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319-4399-AE6C-F7182B76A5D9}"/>
              </c:ext>
            </c:extLst>
          </c:dPt>
          <c:dPt>
            <c:idx val="5"/>
            <c:bubble3D val="0"/>
            <c:spPr>
              <a:solidFill>
                <a:srgbClr val="E2E2E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319-4399-AE6C-F7182B76A5D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319-4399-AE6C-F7182B76A5D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319-4399-AE6C-F7182B76A5D9}"/>
                </c:ext>
              </c:extLst>
            </c:dLbl>
            <c:dLbl>
              <c:idx val="2"/>
              <c:layout>
                <c:manualLayout>
                  <c:x val="5.4808123320657393E-3"/>
                  <c:y val="0.1461109276533185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6256579059099975"/>
                      <c:h val="0.1275999690854102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319-4399-AE6C-F7182B76A5D9}"/>
                </c:ext>
              </c:extLst>
            </c:dLbl>
            <c:dLbl>
              <c:idx val="3"/>
              <c:layout>
                <c:manualLayout>
                  <c:x val="-0.17706810313638485"/>
                  <c:y val="9.629809901923706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6FCBBED-7C02-486C-8E2E-3A706C45A685}" type="CATEGORYNAME">
                      <a:rPr lang="ko-KR" altLang="en-US"/>
                      <a:pPr>
                        <a:defRPr sz="1100" b="1"/>
                      </a:pPr>
                      <a:t>[범주 이름]</a:t>
                    </a:fld>
                    <a:r>
                      <a:rPr lang="ko-KR" altLang="en-US" baseline="0"/>
                      <a:t> </a:t>
                    </a:r>
                  </a:p>
                  <a:p>
                    <a:pPr>
                      <a:defRPr sz="1100" b="1"/>
                    </a:pPr>
                    <a:fld id="{D3C31D8E-AB17-4BEF-AD30-58893EEFDCBD}" type="PERCENTAGE">
                      <a:rPr lang="en-US" altLang="ko-KR" baseline="0"/>
                      <a:pPr>
                        <a:defRPr sz="1100" b="1"/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3686326518954018"/>
                      <c:h val="0.126276892482884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319-4399-AE6C-F7182B76A5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5="http://schemas.microsoft.com/office/drawing/2012/chart">
              <c:ext xmlns:c15="http://schemas.microsoft.com/office/drawing/2012/chart" uri="{CE6537A1-D6FC-4f65-9D91-7224C49458BB}"/>
            </c:extLst>
          </c:dLbls>
          <c:cat>
            <c:strRef>
              <c:f>데이터!$B$36:$B$41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금융 및 보험업</c:v>
                </c:pt>
                <c:pt idx="5">
                  <c:v>그 외</c:v>
                </c:pt>
              </c:strCache>
              <c:extLst xmlns:c15="http://schemas.microsoft.com/office/drawing/2012/chart"/>
            </c:strRef>
          </c:cat>
          <c:val>
            <c:numRef>
              <c:f>데이터!$G$36:$G$41</c:f>
              <c:numCache>
                <c:formatCode>_(* #,##0_);_(* \(#,##0\);_(* "-"_);_(@_)</c:formatCode>
                <c:ptCount val="6"/>
                <c:pt idx="0">
                  <c:v>29750.799999999999</c:v>
                </c:pt>
                <c:pt idx="1">
                  <c:v>28576.799999999999</c:v>
                </c:pt>
                <c:pt idx="2">
                  <c:v>8254.7999999999993</c:v>
                </c:pt>
                <c:pt idx="3">
                  <c:v>2946</c:v>
                </c:pt>
                <c:pt idx="5">
                  <c:v>45069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C-C319-4399-AE6C-F7182B76A5D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  <c:extLst>
          <c:ext xmlns:c15="http://schemas.microsoft.com/office/drawing/2012/chart" uri="{02D57815-91ED-43cb-92C2-25804820EDAC}">
            <c15:filteredPie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데이터!$G$34</c15:sqref>
                        </c15:formulaRef>
                      </c:ext>
                    </c:extLst>
                    <c:strCache>
                      <c:ptCount val="1"/>
                      <c:pt idx="0">
                        <c:v>요양재해자수 (명)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rgbClr val="337080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E-C319-4399-AE6C-F7182B76A5D9}"/>
                    </c:ext>
                  </c:extLst>
                </c:dPt>
                <c:dPt>
                  <c:idx val="1"/>
                  <c:bubble3D val="0"/>
                  <c:spPr>
                    <a:solidFill>
                      <a:srgbClr val="D0CC3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0-C319-4399-AE6C-F7182B76A5D9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bg1">
                        <a:lumMod val="85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2-C319-4399-AE6C-F7182B76A5D9}"/>
                    </c:ext>
                  </c:extLst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4-C319-4399-AE6C-F7182B76A5D9}"/>
                    </c:ext>
                  </c:extLst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6-C319-4399-AE6C-F7182B76A5D9}"/>
                    </c:ext>
                  </c:extLst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8-C319-4399-AE6C-F7182B76A5D9}"/>
                    </c:ext>
                  </c:extLst>
                </c:dPt>
                <c:dLbls>
                  <c:dLbl>
                    <c:idx val="0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1" vertOverflow="ellipsis" vert="horz" wrap="square" lIns="38100" tIns="19050" rIns="38100" bIns="19050" anchor="ctr" anchorCtr="1">
                        <a:spAutoFit/>
                      </a:bodyPr>
                      <a:lstStyle/>
                      <a:p>
                        <a:pPr>
                          <a:defRPr sz="1600" b="1" i="0" u="none" strike="noStrike" kern="1200" baseline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  <a:endParaRPr lang="ko-KR"/>
                      </a:p>
                    </c:txPr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E-C319-4399-AE6C-F7182B76A5D9}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showLegendKey val="0"/>
                  <c:showVal val="1"/>
                  <c:showCatName val="1"/>
                  <c:showSerName val="0"/>
                  <c:showPercent val="1"/>
                  <c:showBubbleSize val="0"/>
                  <c:separator> </c:separator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데이터!$B$36:$B$41</c15:sqref>
                        </c15:formulaRef>
                      </c:ext>
                    </c:extLst>
                    <c:strCache>
                      <c:ptCount val="6"/>
                      <c:pt idx="0">
                        <c:v>제조업</c:v>
                      </c:pt>
                      <c:pt idx="1">
                        <c:v>건설업</c:v>
                      </c:pt>
                      <c:pt idx="2">
                        <c:v>운수·창고 및 통신업</c:v>
                      </c:pt>
                      <c:pt idx="3">
                        <c:v>금융 및 보험업</c:v>
                      </c:pt>
                      <c:pt idx="5">
                        <c:v>그 외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데이터!$G$36:$G$41</c15:sqref>
                        </c15:formulaRef>
                      </c:ext>
                    </c:extLst>
                    <c:numCache>
                      <c:formatCode>_(* #,##0_);_(* \(#,##0\);_(* "-"_);_(@_)</c:formatCode>
                      <c:ptCount val="6"/>
                      <c:pt idx="0">
                        <c:v>29750.799999999999</c:v>
                      </c:pt>
                      <c:pt idx="1">
                        <c:v>28576.799999999999</c:v>
                      </c:pt>
                      <c:pt idx="2">
                        <c:v>8254.7999999999993</c:v>
                      </c:pt>
                      <c:pt idx="3">
                        <c:v>2946</c:v>
                      </c:pt>
                      <c:pt idx="5">
                        <c:v>45069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9-C319-4399-AE6C-F7182B76A5D9}"/>
                  </c:ext>
                </c:extLst>
              </c15:ser>
            </c15:filteredPieSeries>
          </c:ext>
        </c:extLst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(‘18~’22)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근로자 수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요양재해자 수 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명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)</a:t>
            </a:r>
            <a:endParaRPr lang="ko-KR" altLang="en-US" sz="1400" b="0" i="0" u="none" strike="noStrike" kern="1200" spc="0" baseline="0" dirty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데이터!$I$19</c:f>
              <c:strCache>
                <c:ptCount val="1"/>
                <c:pt idx="0">
                  <c:v>근로자수 (명)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E4-47F9-826B-FD434AF4E9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데이터!$H$20:$H$31</c:f>
              <c:strCache>
                <c:ptCount val="11"/>
                <c:pt idx="0">
                  <c:v>2018</c:v>
                </c:pt>
                <c:pt idx="2">
                  <c:v>2019</c:v>
                </c:pt>
                <c:pt idx="4">
                  <c:v>2020</c:v>
                </c:pt>
                <c:pt idx="6">
                  <c:v>2021</c:v>
                </c:pt>
                <c:pt idx="8">
                  <c:v>2022</c:v>
                </c:pt>
                <c:pt idx="10">
                  <c:v>5년 평균</c:v>
                </c:pt>
              </c:strCache>
            </c:strRef>
          </c:cat>
          <c:val>
            <c:numRef>
              <c:f>데이터!$I$20:$I$31</c:f>
              <c:numCache>
                <c:formatCode>General</c:formatCode>
                <c:ptCount val="12"/>
                <c:pt idx="0" formatCode="#,##0">
                  <c:v>19073438</c:v>
                </c:pt>
                <c:pt idx="2" formatCode="#,##0">
                  <c:v>18725160</c:v>
                </c:pt>
                <c:pt idx="4" formatCode="#,##0">
                  <c:v>18974513</c:v>
                </c:pt>
                <c:pt idx="6" formatCode="#,##0">
                  <c:v>19378565</c:v>
                </c:pt>
                <c:pt idx="8" formatCode="#,##0">
                  <c:v>20173615</c:v>
                </c:pt>
                <c:pt idx="10" formatCode="_(* #,##0_);_(* \(#,##0\);_(* &quot;-&quot;_);_(@_)">
                  <c:v>19265058.199999999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E4-47F9-826B-FD434AF4E91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66863183"/>
        <c:axId val="1366867983"/>
      </c:barChart>
      <c:barChart>
        <c:barDir val="col"/>
        <c:grouping val="clustered"/>
        <c:varyColors val="0"/>
        <c:ser>
          <c:idx val="1"/>
          <c:order val="1"/>
          <c:tx>
            <c:strRef>
              <c:f>데이터!$J$19</c:f>
              <c:strCache>
                <c:ptCount val="1"/>
                <c:pt idx="0">
                  <c:v>요양재해자수 (명)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rgbClr val="2944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BE4-47F9-826B-FD434AF4E919}"/>
              </c:ext>
            </c:extLst>
          </c:dPt>
          <c:dLbls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4BE4-47F9-826B-FD434AF4E91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데이터!$H$20:$H$31</c:f>
              <c:strCache>
                <c:ptCount val="11"/>
                <c:pt idx="0">
                  <c:v>2018</c:v>
                </c:pt>
                <c:pt idx="2">
                  <c:v>2019</c:v>
                </c:pt>
                <c:pt idx="4">
                  <c:v>2020</c:v>
                </c:pt>
                <c:pt idx="6">
                  <c:v>2021</c:v>
                </c:pt>
                <c:pt idx="8">
                  <c:v>2022</c:v>
                </c:pt>
                <c:pt idx="10">
                  <c:v>5년 평균</c:v>
                </c:pt>
              </c:strCache>
            </c:strRef>
          </c:cat>
          <c:val>
            <c:numRef>
              <c:f>데이터!$J$20:$J$31</c:f>
              <c:numCache>
                <c:formatCode>#,##0</c:formatCode>
                <c:ptCount val="12"/>
                <c:pt idx="1">
                  <c:v>102305</c:v>
                </c:pt>
                <c:pt idx="3">
                  <c:v>109242</c:v>
                </c:pt>
                <c:pt idx="5">
                  <c:v>108379</c:v>
                </c:pt>
                <c:pt idx="7">
                  <c:v>122713</c:v>
                </c:pt>
                <c:pt idx="9">
                  <c:v>130348</c:v>
                </c:pt>
                <c:pt idx="11" formatCode="_(* #,##0_);_(* \(#,##0\);_(* &quot;-&quot;_);_(@_)">
                  <c:v>114597.4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E4-47F9-826B-FD434AF4E91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19955935"/>
        <c:axId val="1174025839"/>
      </c:barChart>
      <c:catAx>
        <c:axId val="136686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867983"/>
        <c:crosses val="autoZero"/>
        <c:auto val="1"/>
        <c:lblAlgn val="ctr"/>
        <c:lblOffset val="100"/>
        <c:noMultiLvlLbl val="0"/>
      </c:catAx>
      <c:valAx>
        <c:axId val="1366867983"/>
        <c:scaling>
          <c:orientation val="minMax"/>
          <c:max val="20500000"/>
          <c:min val="17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863183"/>
        <c:crosses val="autoZero"/>
        <c:crossBetween val="between"/>
        <c:majorUnit val="1000000"/>
      </c:valAx>
      <c:valAx>
        <c:axId val="1174025839"/>
        <c:scaling>
          <c:orientation val="minMax"/>
          <c:min val="100000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9955935"/>
        <c:crosses val="max"/>
        <c:crossBetween val="between"/>
      </c:valAx>
      <c:catAx>
        <c:axId val="13199559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7402583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건설업 근로자 수 </a:t>
            </a:r>
            <a:r>
              <a:rPr lang="en-US" altLang="ko-KR" dirty="0"/>
              <a:t>(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8436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76-44BF-9EEC-FD40E87A59D2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176-44BF-9EEC-FD40E87A59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(데이터!$C$1,데이터!$I$1,데이터!$O$1,데이터!$U$1,데이터!$AA$1,데이터!$AG$1)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(데이터!$C$5,데이터!$I$5,데이터!$O$5,데이터!$U$5,데이터!$AA$5,데이터!$AG$5)</c:f>
              <c:numCache>
                <c:formatCode>#,##0</c:formatCode>
                <c:ptCount val="6"/>
                <c:pt idx="0">
                  <c:v>2943742</c:v>
                </c:pt>
                <c:pt idx="1">
                  <c:v>2487807</c:v>
                </c:pt>
                <c:pt idx="2">
                  <c:v>2284916</c:v>
                </c:pt>
                <c:pt idx="3">
                  <c:v>2378751</c:v>
                </c:pt>
                <c:pt idx="4">
                  <c:v>2494031</c:v>
                </c:pt>
                <c:pt idx="5" formatCode="_(* #,##0_);_(* \(#,##0\);_(* &quot;-&quot;_);_(@_)">
                  <c:v>2517849.4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2176-44BF-9EEC-FD40E87A59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4530319"/>
        <c:axId val="178452935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데이터!$A$3</c15:sqref>
                        </c15:formulaRef>
                      </c:ext>
                    </c:extLst>
                    <c:strCache>
                      <c:ptCount val="1"/>
                      <c:pt idx="0">
                        <c:v>총계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(데이터!$C$1,데이터!$I$1,데이터!$O$1,데이터!$U$1,데이터!$AA$1,데이터!$AG$1)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(데이터!$C$3,데이터!$I$3,데이터!$O$3,데이터!$U$3,데이터!$AA$3,데이터!$AG$3)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19073438</c:v>
                      </c:pt>
                      <c:pt idx="1">
                        <c:v>18725160</c:v>
                      </c:pt>
                      <c:pt idx="2">
                        <c:v>18974513</c:v>
                      </c:pt>
                      <c:pt idx="3">
                        <c:v>19378565</c:v>
                      </c:pt>
                      <c:pt idx="4">
                        <c:v>20173615</c:v>
                      </c:pt>
                      <c:pt idx="5" formatCode="_(* #,##0_);_(* \(#,##0\);_(* &quot;-&quot;_);_(@_)">
                        <c:v>19265058.199999999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2176-44BF-9EEC-FD40E87A59D2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데이터!$A$4</c15:sqref>
                        </c15:formulaRef>
                      </c:ext>
                    </c:extLst>
                    <c:strCache>
                      <c:ptCount val="1"/>
                      <c:pt idx="0">
                        <c:v>제조업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(데이터!$C$1,데이터!$I$1,데이터!$O$1,데이터!$U$1,데이터!$AA$1,데이터!$AG$1)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(데이터!$C$4,데이터!$I$4,데이터!$O$4,데이터!$U$4,데이터!$AA$4,데이터!$AG$4)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4152058</c:v>
                      </c:pt>
                      <c:pt idx="1">
                        <c:v>4045048</c:v>
                      </c:pt>
                      <c:pt idx="2">
                        <c:v>4012541</c:v>
                      </c:pt>
                      <c:pt idx="3">
                        <c:v>3959780</c:v>
                      </c:pt>
                      <c:pt idx="4">
                        <c:v>3988609</c:v>
                      </c:pt>
                      <c:pt idx="5" formatCode="_(* #,##0_);_(* \(#,##0\);_(* &quot;-&quot;_);_(@_)">
                        <c:v>4031607.2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176-44BF-9EEC-FD40E87A59D2}"/>
                  </c:ext>
                </c:extLst>
              </c15:ser>
            </c15:filteredBarSeries>
          </c:ext>
        </c:extLst>
      </c:barChart>
      <c:catAx>
        <c:axId val="1784530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4529359"/>
        <c:crosses val="autoZero"/>
        <c:auto val="1"/>
        <c:lblAlgn val="ctr"/>
        <c:lblOffset val="100"/>
        <c:noMultiLvlLbl val="0"/>
      </c:catAx>
      <c:valAx>
        <c:axId val="1784529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4530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산업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제조업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건설업 </a:t>
            </a:r>
            <a:r>
              <a:rPr lang="ko-KR" altLang="en-US"/>
              <a:t>요양재해율 </a:t>
            </a:r>
            <a:r>
              <a:rPr lang="en-US" altLang="ko-KR"/>
              <a:t>(%)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데이터!$A$3</c:f>
              <c:strCache>
                <c:ptCount val="1"/>
                <c:pt idx="0">
                  <c:v>총계</c:v>
                </c:pt>
              </c:strCache>
              <c:extLst xmlns:c15="http://schemas.microsoft.com/office/drawing/2012/chart"/>
            </c:strRef>
          </c:tx>
          <c:spPr>
            <a:solidFill>
              <a:srgbClr val="EFC87B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E3A01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0B-40AA-956C-81F75F1A8F3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데이터!$B$3:$AJ$3</c:f>
              <c:numCache>
                <c:formatCode>#,##0.00</c:formatCode>
                <c:ptCount val="6"/>
                <c:pt idx="0">
                  <c:v>0.54</c:v>
                </c:pt>
                <c:pt idx="1">
                  <c:v>0.57999999999999996</c:v>
                </c:pt>
                <c:pt idx="2">
                  <c:v>0.56999999999999995</c:v>
                </c:pt>
                <c:pt idx="3">
                  <c:v>0.63</c:v>
                </c:pt>
                <c:pt idx="4">
                  <c:v>0.65</c:v>
                </c:pt>
                <c:pt idx="5" formatCode="0.00">
                  <c:v>0.59399999999999997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930B-40AA-956C-81F75F1A8F38}"/>
            </c:ext>
          </c:extLst>
        </c:ser>
        <c:ser>
          <c:idx val="1"/>
          <c:order val="1"/>
          <c:tx>
            <c:strRef>
              <c:f>데이터!$A$4</c:f>
              <c:strCache>
                <c:ptCount val="1"/>
                <c:pt idx="0">
                  <c:v>제조업</c:v>
                </c:pt>
              </c:strCache>
              <c:extLst xmlns:c15="http://schemas.microsoft.com/office/drawing/2012/chart"/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30B-40AA-956C-81F75F1A8F3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데이터!$B$4:$AJ$4</c:f>
              <c:numCache>
                <c:formatCode>#,##0.00</c:formatCode>
                <c:ptCount val="6"/>
                <c:pt idx="0">
                  <c:v>0.66</c:v>
                </c:pt>
                <c:pt idx="1">
                  <c:v>0.72</c:v>
                </c:pt>
                <c:pt idx="2">
                  <c:v>0.72</c:v>
                </c:pt>
                <c:pt idx="3">
                  <c:v>0.8</c:v>
                </c:pt>
                <c:pt idx="4">
                  <c:v>0.79</c:v>
                </c:pt>
                <c:pt idx="5" formatCode="0.00">
                  <c:v>0.73799999999999988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930B-40AA-956C-81F75F1A8F38}"/>
            </c:ext>
          </c:extLst>
        </c:ser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944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0B-40AA-956C-81F75F1A8F38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930B-40AA-956C-81F75F1A8F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데이터!$B$5:$AJ$5</c:f>
              <c:numCache>
                <c:formatCode>#,##0.00</c:formatCode>
                <c:ptCount val="6"/>
                <c:pt idx="0">
                  <c:v>0.94</c:v>
                </c:pt>
                <c:pt idx="1">
                  <c:v>1.0900000000000001</c:v>
                </c:pt>
                <c:pt idx="2">
                  <c:v>1.17</c:v>
                </c:pt>
                <c:pt idx="3">
                  <c:v>1.26</c:v>
                </c:pt>
                <c:pt idx="4">
                  <c:v>1.25</c:v>
                </c:pt>
                <c:pt idx="5" formatCode="0.00">
                  <c:v>1.1419999999999999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930B-40AA-956C-81F75F1A8F3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3098591"/>
        <c:axId val="1833102911"/>
        <c:extLst/>
      </c:barChart>
      <c:catAx>
        <c:axId val="183309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102911"/>
        <c:crosses val="autoZero"/>
        <c:auto val="1"/>
        <c:lblAlgn val="ctr"/>
        <c:lblOffset val="100"/>
        <c:noMultiLvlLbl val="0"/>
      </c:catAx>
      <c:valAx>
        <c:axId val="183310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09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업종별 사고사망자 수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029774594487185"/>
          <c:y val="0.18550133148450701"/>
          <c:w val="0.63992823794086973"/>
          <c:h val="0.74045266670807086"/>
        </c:manualLayout>
      </c:layout>
      <c:doughnutChart>
        <c:varyColors val="1"/>
        <c:ser>
          <c:idx val="0"/>
          <c:order val="0"/>
          <c:tx>
            <c:strRef>
              <c:f>데이터!$A$76</c:f>
              <c:strCache>
                <c:ptCount val="1"/>
                <c:pt idx="0">
                  <c:v>명</c:v>
                </c:pt>
              </c:strCache>
            </c:strRef>
          </c:tx>
          <c:dPt>
            <c:idx val="0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500-4D1D-AF95-202D123D198A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500-4D1D-AF95-202D123D198A}"/>
              </c:ext>
            </c:extLst>
          </c:dPt>
          <c:dPt>
            <c:idx val="2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500-4D1D-AF95-202D123D198A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500-4D1D-AF95-202D123D198A}"/>
              </c:ext>
            </c:extLst>
          </c:dPt>
          <c:dPt>
            <c:idx val="4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500-4D1D-AF95-202D123D198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500-4D1D-AF95-202D123D198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500-4D1D-AF95-202D123D198A}"/>
                </c:ext>
              </c:extLst>
            </c:dLbl>
            <c:dLbl>
              <c:idx val="3"/>
              <c:layout>
                <c:manualLayout>
                  <c:x val="-1.1129297239649479E-2"/>
                  <c:y val="2.253573968051976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7266778237141226"/>
                      <c:h val="0.138111890327756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E500-4D1D-AF95-202D123D198A}"/>
                </c:ext>
              </c:extLst>
            </c:dLbl>
            <c:dLbl>
              <c:idx val="4"/>
              <c:layout>
                <c:manualLayout>
                  <c:x val="-4.9930014525287206E-3"/>
                  <c:y val="-4.326310443393649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500-4D1D-AF95-202D123D19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데이터!$B$75:$F$75</c:f>
              <c:strCache>
                <c:ptCount val="5"/>
                <c:pt idx="0">
                  <c:v>건설업</c:v>
                </c:pt>
                <c:pt idx="1">
                  <c:v>제조업</c:v>
                </c:pt>
                <c:pt idx="2">
                  <c:v>서비스업</c:v>
                </c:pt>
                <c:pt idx="3">
                  <c:v>운수창고통신업</c:v>
                </c:pt>
                <c:pt idx="4">
                  <c:v>그 외</c:v>
                </c:pt>
              </c:strCache>
            </c:strRef>
          </c:cat>
          <c:val>
            <c:numRef>
              <c:f>데이터!$B$76:$F$76</c:f>
              <c:numCache>
                <c:formatCode>General</c:formatCode>
                <c:ptCount val="5"/>
                <c:pt idx="0">
                  <c:v>402</c:v>
                </c:pt>
                <c:pt idx="1">
                  <c:v>184</c:v>
                </c:pt>
                <c:pt idx="2">
                  <c:v>150</c:v>
                </c:pt>
                <c:pt idx="3">
                  <c:v>104</c:v>
                </c:pt>
                <c:pt idx="4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500-4D1D-AF95-202D123D198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전체 업종내 규모별 사고사망자 수</a:t>
            </a:r>
            <a:r>
              <a:rPr lang="en-US" altLang="ko-KR"/>
              <a:t>(</a:t>
            </a:r>
            <a:r>
              <a:rPr lang="ko-KR" altLang="en-US"/>
              <a:t>명</a:t>
            </a:r>
            <a:r>
              <a:rPr lang="en-US" altLang="ko-KR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9057247468439076"/>
          <c:y val="0.17731480359251203"/>
          <c:w val="0.61619678066371963"/>
          <c:h val="0.72187513410718029"/>
        </c:manualLayout>
      </c:layout>
      <c:doughnutChart>
        <c:varyColors val="1"/>
        <c:ser>
          <c:idx val="0"/>
          <c:order val="0"/>
          <c:tx>
            <c:strRef>
              <c:f>데이터!$A$70</c:f>
              <c:strCache>
                <c:ptCount val="1"/>
                <c:pt idx="0">
                  <c:v>명</c:v>
                </c:pt>
              </c:strCache>
            </c:strRef>
          </c:tx>
          <c:dPt>
            <c:idx val="0"/>
            <c:bubble3D val="0"/>
            <c:spPr>
              <a:solidFill>
                <a:srgbClr val="5981C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821-4136-A377-873E2E4F9234}"/>
              </c:ext>
            </c:extLst>
          </c:dPt>
          <c:dPt>
            <c:idx val="1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821-4136-A377-873E2E4F9234}"/>
              </c:ext>
            </c:extLst>
          </c:dPt>
          <c:dPt>
            <c:idx val="2"/>
            <c:bubble3D val="0"/>
            <c:spPr>
              <a:solidFill>
                <a:srgbClr val="D2DDE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821-4136-A377-873E2E4F9234}"/>
              </c:ext>
            </c:extLst>
          </c:dPt>
          <c:dPt>
            <c:idx val="3"/>
            <c:bubble3D val="0"/>
            <c:spPr>
              <a:solidFill>
                <a:srgbClr val="A2B9D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821-4136-A377-873E2E4F9234}"/>
              </c:ext>
            </c:extLst>
          </c:dPt>
          <c:dPt>
            <c:idx val="4"/>
            <c:bubble3D val="0"/>
            <c:spPr>
              <a:solidFill>
                <a:srgbClr val="E9EE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821-4136-A377-873E2E4F9234}"/>
              </c:ext>
            </c:extLst>
          </c:dPt>
          <c:dLbls>
            <c:dLbl>
              <c:idx val="0"/>
              <c:layout>
                <c:manualLayout>
                  <c:x val="-1.1750310683849215E-16"/>
                  <c:y val="1.126281255782907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821-4136-A377-873E2E4F9234}"/>
                </c:ext>
              </c:extLst>
            </c:dLbl>
            <c:dLbl>
              <c:idx val="1"/>
              <c:layout>
                <c:manualLayout>
                  <c:x val="1.2818668826662832E-2"/>
                  <c:y val="1.501708341043862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808918563602553"/>
                      <c:h val="0.2209763823846064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821-4136-A377-873E2E4F9234}"/>
                </c:ext>
              </c:extLst>
            </c:dLbl>
            <c:dLbl>
              <c:idx val="2"/>
              <c:layout>
                <c:manualLayout>
                  <c:x val="-3.9604099255263168E-2"/>
                  <c:y val="-2.427061020452954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821-4136-A377-873E2E4F9234}"/>
                </c:ext>
              </c:extLst>
            </c:dLbl>
            <c:dLbl>
              <c:idx val="3"/>
              <c:layout>
                <c:manualLayout>
                  <c:x val="-2.6630129668525383E-2"/>
                  <c:y val="-3.24747204133505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8890794677616327"/>
                      <c:h val="0.1025867512527909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821-4136-A377-873E2E4F9234}"/>
                </c:ext>
              </c:extLst>
            </c:dLbl>
            <c:dLbl>
              <c:idx val="4"/>
              <c:layout>
                <c:manualLayout>
                  <c:x val="7.6267599530939446E-4"/>
                  <c:y val="-4.553807785634503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2560296712850111"/>
                      <c:h val="0.136652071442661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3821-4136-A377-873E2E4F92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데이터!$B$69:$F$69</c:f>
              <c:strCache>
                <c:ptCount val="5"/>
                <c:pt idx="0">
                  <c:v>5인 미만</c:v>
                </c:pt>
                <c:pt idx="1">
                  <c:v>5인~49인</c:v>
                </c:pt>
                <c:pt idx="2">
                  <c:v>50인~99인</c:v>
                </c:pt>
                <c:pt idx="3">
                  <c:v>100인~299인</c:v>
                </c:pt>
                <c:pt idx="4">
                  <c:v>300인 이상</c:v>
                </c:pt>
              </c:strCache>
            </c:strRef>
          </c:cat>
          <c:val>
            <c:numRef>
              <c:f>데이터!$B$70:$F$70</c:f>
              <c:numCache>
                <c:formatCode>General</c:formatCode>
                <c:ptCount val="5"/>
                <c:pt idx="0">
                  <c:v>342</c:v>
                </c:pt>
                <c:pt idx="1">
                  <c:v>365</c:v>
                </c:pt>
                <c:pt idx="2">
                  <c:v>49</c:v>
                </c:pt>
                <c:pt idx="3">
                  <c:v>71</c:v>
                </c:pt>
                <c:pt idx="4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821-4136-A377-873E2E4F923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5A_C072DD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D15B9-0C62-4A7F-ABBC-FA9DDDABDB73}" authorId="{35E483DD-4719-BEF8-752C-14C588386BC5}" created="2024-05-09T12:02:29.538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독립변수,종속변수, 매개변수 또는 조절변수의 이론들을 정리, 기존 논문 요약하여 본연구에서 사용되는 변수가 선정된 근거 제시, 분석에 사용되는 이론 정리</a:t>
        </a:r>
      </a:p>
    </p188:txBody>
  </p188:cm>
  <p188:cm id="{B15DAE07-5755-4849-AA2D-E981709976F2}" authorId="{35E483DD-4719-BEF8-752C-14C588386BC5}" created="2024-05-09T12:03:11.225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연구가설은 선행연구를 기반으로 이론적 근거를 제시해줘야함, 연구문제는 특별히 이론적 근거가 필요없음, 연구문제와 연구가설 명확히 구분</a:t>
        </a:r>
      </a:p>
    </p188:txBody>
  </p188:cm>
</p188:cmLst>
</file>

<file path=ppt/comments/modernComment_15B_25A007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D15B9-0C62-4A7F-ABBC-FA9DDDABDB73}" authorId="{35E483DD-4719-BEF8-752C-14C588386BC5}" created="2024-05-09T12:02:29.538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독립변수,종속변수, 매개변수 또는 조절변수의 이론들을 정리, 기존 논문 요약하여 본연구에서 사용되는 변수가 선정된 근거 제시, 분석에 사용되는 이론 정리</a:t>
        </a:r>
      </a:p>
    </p188:txBody>
  </p188:cm>
  <p188:cm id="{B15DAE07-5755-4849-AA2D-E981709976F2}" authorId="{35E483DD-4719-BEF8-752C-14C588386BC5}" created="2024-05-09T12:03:11.225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연구가설은 선행연구를 기반으로 이론적 근거를 제시해줘야함, 연구문제는 특별히 이론적 근거가 필요없음, 연구문제와 연구가설 명확히 구분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19A3D-547F-4CDE-986D-3CF9E19446F1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7C42D-BB8B-4A0D-9E67-5FE0A30EE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89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이론적 배경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건설현장 정형</a:t>
            </a:r>
            <a:r>
              <a:rPr lang="en-US" altLang="ko-KR" dirty="0"/>
              <a:t>, </a:t>
            </a:r>
            <a:r>
              <a:rPr lang="ko-KR" altLang="en-US" dirty="0"/>
              <a:t>비정형 데이터 활용한 건설재해 예측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데이터 표본이 적거나 사전에 파악 </a:t>
            </a:r>
            <a:r>
              <a:rPr lang="ko-KR" altLang="en-US" i="1" dirty="0"/>
              <a:t>불가능한</a:t>
            </a:r>
            <a:r>
              <a:rPr lang="ko-KR" altLang="en-US" dirty="0"/>
              <a:t> 변수 제거</a:t>
            </a:r>
            <a:r>
              <a:rPr lang="en-US" altLang="ko-KR" dirty="0"/>
              <a:t>, permutation feature importance(Fisher et al., 2019) </a:t>
            </a:r>
            <a:r>
              <a:rPr lang="ko-KR" altLang="en-US" dirty="0"/>
              <a:t>기법 적용하여 관련성 높은 변수 선정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수치형데이터의</a:t>
            </a:r>
            <a:r>
              <a:rPr lang="ko-KR" altLang="en-US" dirty="0"/>
              <a:t> 경우 정규화 수행</a:t>
            </a:r>
            <a:r>
              <a:rPr lang="en-US" altLang="ko-KR" dirty="0"/>
              <a:t>, </a:t>
            </a:r>
            <a:r>
              <a:rPr lang="ko-KR" altLang="en-US" dirty="0"/>
              <a:t>범주형 데이터의 경우 </a:t>
            </a:r>
            <a:r>
              <a:rPr lang="ko-KR" altLang="en-US" dirty="0" err="1"/>
              <a:t>원핫인코딩</a:t>
            </a:r>
            <a:r>
              <a:rPr lang="ko-KR" altLang="en-US" dirty="0"/>
              <a:t> 수행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비정형데이터</a:t>
            </a:r>
            <a:r>
              <a:rPr lang="en-US" altLang="ko-KR" dirty="0"/>
              <a:t>: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기온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습도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날씨유형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공사종류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시설종류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작업장소</a:t>
            </a:r>
            <a:r>
              <a:rPr lang="en-US" altLang="ko-KR" dirty="0">
                <a:solidFill>
                  <a:schemeClr val="tx1"/>
                </a:solidFill>
              </a:rPr>
              <a:t>(1),</a:t>
            </a:r>
            <a:r>
              <a:rPr lang="ko-KR" altLang="en-US" dirty="0">
                <a:solidFill>
                  <a:schemeClr val="tx1"/>
                </a:solidFill>
              </a:rPr>
              <a:t>작업위치</a:t>
            </a:r>
            <a:r>
              <a:rPr lang="en-US" altLang="ko-KR" dirty="0">
                <a:solidFill>
                  <a:schemeClr val="tx1"/>
                </a:solidFill>
              </a:rPr>
              <a:t>(2), </a:t>
            </a:r>
            <a:r>
              <a:rPr lang="ko-KR" altLang="en-US" dirty="0">
                <a:solidFill>
                  <a:schemeClr val="tx1"/>
                </a:solidFill>
              </a:rPr>
              <a:t>사고객체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작업프로세스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구체적 사고원인</a:t>
            </a:r>
            <a:endParaRPr lang="en-US" altLang="ko-KR" dirty="0"/>
          </a:p>
          <a:p>
            <a:pPr marL="457200" lvl="1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공정기반 위험도평가지수 개발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변수 선정 근거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문헌조사 </a:t>
            </a:r>
            <a:r>
              <a:rPr lang="ko-KR" altLang="en-US" dirty="0"/>
              <a:t>및 안전관리자 </a:t>
            </a:r>
            <a:r>
              <a:rPr lang="ko-KR" altLang="en-US" dirty="0" err="1"/>
              <a:t>면답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 err="1"/>
              <a:t>측정가능하고</a:t>
            </a:r>
            <a:r>
              <a:rPr lang="ko-KR" altLang="en-US" dirty="0"/>
              <a:t> 통계적 값이 있는지 등 전문가 자문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공종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공사종류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공사규모</a:t>
            </a:r>
            <a:r>
              <a:rPr lang="en-US" altLang="ko-KR" dirty="0"/>
              <a:t>(</a:t>
            </a:r>
            <a:r>
              <a:rPr lang="ko-KR" altLang="en-US" dirty="0"/>
              <a:t>계약금액</a:t>
            </a:r>
            <a:r>
              <a:rPr lang="en-US" altLang="ko-KR" dirty="0"/>
              <a:t>), </a:t>
            </a:r>
            <a:r>
              <a:rPr lang="ko-KR" altLang="en-US" dirty="0"/>
              <a:t>층수</a:t>
            </a:r>
            <a:r>
              <a:rPr lang="en-US" altLang="ko-KR" dirty="0"/>
              <a:t>, </a:t>
            </a:r>
            <a:r>
              <a:rPr lang="ko-KR" altLang="en-US" dirty="0"/>
              <a:t>공사기간</a:t>
            </a:r>
            <a:r>
              <a:rPr lang="en-US" altLang="ko-KR" dirty="0"/>
              <a:t>, </a:t>
            </a:r>
            <a:r>
              <a:rPr lang="ko-KR" altLang="en-US" dirty="0"/>
              <a:t>안전교육</a:t>
            </a:r>
            <a:r>
              <a:rPr lang="en-US" altLang="ko-KR" dirty="0"/>
              <a:t>, </a:t>
            </a:r>
            <a:r>
              <a:rPr lang="ko-KR" altLang="en-US" dirty="0"/>
              <a:t>현장근무일수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), </a:t>
            </a:r>
            <a:r>
              <a:rPr lang="ko-KR" altLang="en-US" dirty="0"/>
              <a:t>요일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3. </a:t>
            </a:r>
            <a:r>
              <a:rPr lang="ko-KR" altLang="en-US" dirty="0"/>
              <a:t>의사결정나무기법을 이용한 건설재해 사전 예측모델 개발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전문가 인터뷰 조사 </a:t>
            </a:r>
            <a:r>
              <a:rPr lang="en-US" altLang="ko-KR" dirty="0"/>
              <a:t>-15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개인정보</a:t>
            </a:r>
            <a:r>
              <a:rPr lang="en-US" altLang="ko-KR" dirty="0"/>
              <a:t>)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국적</a:t>
            </a:r>
            <a:r>
              <a:rPr lang="en-US" altLang="ko-KR" dirty="0"/>
              <a:t>, </a:t>
            </a:r>
            <a:r>
              <a:rPr lang="ko-KR" altLang="en-US" dirty="0"/>
              <a:t>고용형태</a:t>
            </a:r>
            <a:r>
              <a:rPr lang="en-US" altLang="ko-KR" dirty="0"/>
              <a:t>(</a:t>
            </a:r>
            <a:r>
              <a:rPr lang="ko-KR" altLang="en-US" dirty="0"/>
              <a:t>정규비정규</a:t>
            </a:r>
            <a:r>
              <a:rPr lang="en-US" altLang="ko-KR" dirty="0"/>
              <a:t>), </a:t>
            </a:r>
            <a:r>
              <a:rPr lang="ko-KR" altLang="en-US" dirty="0"/>
              <a:t>직무</a:t>
            </a:r>
            <a:r>
              <a:rPr lang="en-US" altLang="ko-KR" dirty="0"/>
              <a:t>(</a:t>
            </a:r>
            <a:r>
              <a:rPr lang="ko-KR" altLang="en-US" dirty="0"/>
              <a:t>경영</a:t>
            </a:r>
            <a:r>
              <a:rPr lang="en-US" altLang="ko-KR" dirty="0"/>
              <a:t>, </a:t>
            </a:r>
            <a:r>
              <a:rPr lang="ko-KR" altLang="en-US" dirty="0"/>
              <a:t>엔지니어</a:t>
            </a:r>
            <a:r>
              <a:rPr lang="en-US" altLang="ko-KR" dirty="0"/>
              <a:t>, </a:t>
            </a:r>
            <a:r>
              <a:rPr lang="ko-KR" altLang="en-US" dirty="0"/>
              <a:t>노동자</a:t>
            </a:r>
            <a:r>
              <a:rPr lang="en-US" altLang="ko-KR" dirty="0"/>
              <a:t>,,), </a:t>
            </a:r>
            <a:r>
              <a:rPr lang="ko-KR" altLang="en-US" dirty="0"/>
              <a:t>회사 근무 기간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공사특성</a:t>
            </a:r>
            <a:r>
              <a:rPr lang="en-US" altLang="ko-KR" dirty="0"/>
              <a:t>) </a:t>
            </a:r>
            <a:r>
              <a:rPr lang="ko-KR" altLang="en-US" dirty="0"/>
              <a:t>프로젝트 종류</a:t>
            </a:r>
            <a:r>
              <a:rPr lang="en-US" altLang="ko-KR" dirty="0"/>
              <a:t>(</a:t>
            </a:r>
            <a:r>
              <a:rPr lang="ko-KR" altLang="en-US" dirty="0"/>
              <a:t>거주 및 상가</a:t>
            </a:r>
            <a:r>
              <a:rPr lang="en-US" altLang="ko-KR" dirty="0"/>
              <a:t>, </a:t>
            </a:r>
            <a:r>
              <a:rPr lang="ko-KR" altLang="en-US" dirty="0"/>
              <a:t>공공 등</a:t>
            </a:r>
            <a:r>
              <a:rPr lang="en-US" altLang="ko-KR" dirty="0"/>
              <a:t>),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규모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노동자수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주중주말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- 80%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?),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 1,3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프로젝트기간</a:t>
            </a:r>
            <a:r>
              <a:rPr lang="en-US" altLang="ko-KR" dirty="0">
                <a:sym typeface="Wingdings" panose="05000000000000000000" pitchFamily="2" charset="2"/>
              </a:rPr>
              <a:t>,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주중주말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논문 참고 변수 최종 선정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최고 성능 모델 변수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전처리</a:t>
            </a:r>
            <a:r>
              <a:rPr lang="ko-KR" altLang="en-US" dirty="0"/>
              <a:t> 최종 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발생날짜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요일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공휴일여부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오전오후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', ‘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공사특성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작업프로세스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해당공종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공공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민간 구분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안전조치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원인과 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주원인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구체적 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안전관리계획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설계안전성검토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사고발생후 조치사항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’,’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재발방지대책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지점 번호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관측소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종속변수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인적사고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사망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물적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BAD10-E7B6-4B17-9377-0F1B1FE2AEA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2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이론적 배경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건설현장 정형</a:t>
            </a:r>
            <a:r>
              <a:rPr lang="en-US" altLang="ko-KR" dirty="0"/>
              <a:t>, </a:t>
            </a:r>
            <a:r>
              <a:rPr lang="ko-KR" altLang="en-US" dirty="0"/>
              <a:t>비정형 데이터 활용한 건설재해 예측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데이터 표본이 적거나 사전에 파악 </a:t>
            </a:r>
            <a:r>
              <a:rPr lang="ko-KR" altLang="en-US" i="1" dirty="0"/>
              <a:t>불가능한</a:t>
            </a:r>
            <a:r>
              <a:rPr lang="ko-KR" altLang="en-US" dirty="0"/>
              <a:t> 변수 제거</a:t>
            </a:r>
            <a:r>
              <a:rPr lang="en-US" altLang="ko-KR" dirty="0"/>
              <a:t>, permutation feature importance(Fisher et al., 2019) </a:t>
            </a:r>
            <a:r>
              <a:rPr lang="ko-KR" altLang="en-US" dirty="0"/>
              <a:t>기법 적용하여 관련성 높은 변수 선정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수치형데이터의</a:t>
            </a:r>
            <a:r>
              <a:rPr lang="ko-KR" altLang="en-US" dirty="0"/>
              <a:t> 경우 정규화 수행</a:t>
            </a:r>
            <a:r>
              <a:rPr lang="en-US" altLang="ko-KR" dirty="0"/>
              <a:t>, </a:t>
            </a:r>
            <a:r>
              <a:rPr lang="ko-KR" altLang="en-US" dirty="0"/>
              <a:t>범주형 데이터의 경우 </a:t>
            </a:r>
            <a:r>
              <a:rPr lang="ko-KR" altLang="en-US" dirty="0" err="1"/>
              <a:t>원핫인코딩</a:t>
            </a:r>
            <a:r>
              <a:rPr lang="ko-KR" altLang="en-US" dirty="0"/>
              <a:t> 수행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비정형데이터</a:t>
            </a:r>
            <a:r>
              <a:rPr lang="en-US" altLang="ko-KR" dirty="0"/>
              <a:t>: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기온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습도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날씨유형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공사종류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시설종류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작업장소</a:t>
            </a:r>
            <a:r>
              <a:rPr lang="en-US" altLang="ko-KR" dirty="0">
                <a:solidFill>
                  <a:schemeClr val="tx1"/>
                </a:solidFill>
              </a:rPr>
              <a:t>(1),</a:t>
            </a:r>
            <a:r>
              <a:rPr lang="ko-KR" altLang="en-US" dirty="0">
                <a:solidFill>
                  <a:schemeClr val="tx1"/>
                </a:solidFill>
              </a:rPr>
              <a:t>작업위치</a:t>
            </a:r>
            <a:r>
              <a:rPr lang="en-US" altLang="ko-KR" dirty="0">
                <a:solidFill>
                  <a:schemeClr val="tx1"/>
                </a:solidFill>
              </a:rPr>
              <a:t>(2), </a:t>
            </a:r>
            <a:r>
              <a:rPr lang="ko-KR" altLang="en-US" dirty="0">
                <a:solidFill>
                  <a:schemeClr val="tx1"/>
                </a:solidFill>
              </a:rPr>
              <a:t>사고객체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작업프로세스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구체적 사고원인</a:t>
            </a:r>
            <a:endParaRPr lang="en-US" altLang="ko-KR" dirty="0"/>
          </a:p>
          <a:p>
            <a:pPr marL="457200" lvl="1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공정기반 위험도평가지수 개발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변수 선정 근거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문헌조사 </a:t>
            </a:r>
            <a:r>
              <a:rPr lang="ko-KR" altLang="en-US" dirty="0"/>
              <a:t>및 안전관리자 </a:t>
            </a:r>
            <a:r>
              <a:rPr lang="ko-KR" altLang="en-US" dirty="0" err="1"/>
              <a:t>면답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 err="1"/>
              <a:t>측정가능하고</a:t>
            </a:r>
            <a:r>
              <a:rPr lang="ko-KR" altLang="en-US" dirty="0"/>
              <a:t> 통계적 값이 있는지 등 전문가 자문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공종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공사종류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공사규모</a:t>
            </a:r>
            <a:r>
              <a:rPr lang="en-US" altLang="ko-KR" dirty="0"/>
              <a:t>(</a:t>
            </a:r>
            <a:r>
              <a:rPr lang="ko-KR" altLang="en-US" dirty="0"/>
              <a:t>계약금액</a:t>
            </a:r>
            <a:r>
              <a:rPr lang="en-US" altLang="ko-KR" dirty="0"/>
              <a:t>), </a:t>
            </a:r>
            <a:r>
              <a:rPr lang="ko-KR" altLang="en-US" dirty="0"/>
              <a:t>층수</a:t>
            </a:r>
            <a:r>
              <a:rPr lang="en-US" altLang="ko-KR" dirty="0"/>
              <a:t>, </a:t>
            </a:r>
            <a:r>
              <a:rPr lang="ko-KR" altLang="en-US" dirty="0"/>
              <a:t>공사기간</a:t>
            </a:r>
            <a:r>
              <a:rPr lang="en-US" altLang="ko-KR" dirty="0"/>
              <a:t>, </a:t>
            </a:r>
            <a:r>
              <a:rPr lang="ko-KR" altLang="en-US" dirty="0"/>
              <a:t>안전교육</a:t>
            </a:r>
            <a:r>
              <a:rPr lang="en-US" altLang="ko-KR" dirty="0"/>
              <a:t>, </a:t>
            </a:r>
            <a:r>
              <a:rPr lang="ko-KR" altLang="en-US" dirty="0"/>
              <a:t>현장근무일수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), </a:t>
            </a:r>
            <a:r>
              <a:rPr lang="ko-KR" altLang="en-US" dirty="0"/>
              <a:t>요일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3. </a:t>
            </a:r>
            <a:r>
              <a:rPr lang="ko-KR" altLang="en-US" dirty="0"/>
              <a:t>의사결정나무기법을 이용한 건설재해 사전 예측모델 개발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전문가 인터뷰 조사 </a:t>
            </a:r>
            <a:r>
              <a:rPr lang="en-US" altLang="ko-KR" dirty="0"/>
              <a:t>-15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개인정보</a:t>
            </a:r>
            <a:r>
              <a:rPr lang="en-US" altLang="ko-KR" dirty="0"/>
              <a:t>)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국적</a:t>
            </a:r>
            <a:r>
              <a:rPr lang="en-US" altLang="ko-KR" dirty="0"/>
              <a:t>, </a:t>
            </a:r>
            <a:r>
              <a:rPr lang="ko-KR" altLang="en-US" dirty="0"/>
              <a:t>고용형태</a:t>
            </a:r>
            <a:r>
              <a:rPr lang="en-US" altLang="ko-KR" dirty="0"/>
              <a:t>(</a:t>
            </a:r>
            <a:r>
              <a:rPr lang="ko-KR" altLang="en-US" dirty="0"/>
              <a:t>정규비정규</a:t>
            </a:r>
            <a:r>
              <a:rPr lang="en-US" altLang="ko-KR" dirty="0"/>
              <a:t>), </a:t>
            </a:r>
            <a:r>
              <a:rPr lang="ko-KR" altLang="en-US" dirty="0"/>
              <a:t>직무</a:t>
            </a:r>
            <a:r>
              <a:rPr lang="en-US" altLang="ko-KR" dirty="0"/>
              <a:t>(</a:t>
            </a:r>
            <a:r>
              <a:rPr lang="ko-KR" altLang="en-US" dirty="0"/>
              <a:t>경영</a:t>
            </a:r>
            <a:r>
              <a:rPr lang="en-US" altLang="ko-KR" dirty="0"/>
              <a:t>, </a:t>
            </a:r>
            <a:r>
              <a:rPr lang="ko-KR" altLang="en-US" dirty="0"/>
              <a:t>엔지니어</a:t>
            </a:r>
            <a:r>
              <a:rPr lang="en-US" altLang="ko-KR" dirty="0"/>
              <a:t>, </a:t>
            </a:r>
            <a:r>
              <a:rPr lang="ko-KR" altLang="en-US" dirty="0"/>
              <a:t>노동자</a:t>
            </a:r>
            <a:r>
              <a:rPr lang="en-US" altLang="ko-KR" dirty="0"/>
              <a:t>,,), </a:t>
            </a:r>
            <a:r>
              <a:rPr lang="ko-KR" altLang="en-US" dirty="0"/>
              <a:t>회사 근무 기간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공사특성</a:t>
            </a:r>
            <a:r>
              <a:rPr lang="en-US" altLang="ko-KR" dirty="0"/>
              <a:t>) </a:t>
            </a:r>
            <a:r>
              <a:rPr lang="ko-KR" altLang="en-US" dirty="0"/>
              <a:t>프로젝트 종류</a:t>
            </a:r>
            <a:r>
              <a:rPr lang="en-US" altLang="ko-KR" dirty="0"/>
              <a:t>(</a:t>
            </a:r>
            <a:r>
              <a:rPr lang="ko-KR" altLang="en-US" dirty="0"/>
              <a:t>거주 및 상가</a:t>
            </a:r>
            <a:r>
              <a:rPr lang="en-US" altLang="ko-KR" dirty="0"/>
              <a:t>, </a:t>
            </a:r>
            <a:r>
              <a:rPr lang="ko-KR" altLang="en-US" dirty="0"/>
              <a:t>공공 등</a:t>
            </a:r>
            <a:r>
              <a:rPr lang="en-US" altLang="ko-KR" dirty="0"/>
              <a:t>),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규모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노동자수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주중주말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- 80%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?),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 1,3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프로젝트기간</a:t>
            </a:r>
            <a:r>
              <a:rPr lang="en-US" altLang="ko-KR" dirty="0">
                <a:sym typeface="Wingdings" panose="05000000000000000000" pitchFamily="2" charset="2"/>
              </a:rPr>
              <a:t>,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주중주말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논문 참고 변수 최종 선정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최고 성능 모델 변수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전처리</a:t>
            </a:r>
            <a:r>
              <a:rPr lang="ko-KR" altLang="en-US" dirty="0"/>
              <a:t> 최종 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발생날짜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요일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공휴일여부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오전오후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', ‘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공사특성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작업프로세스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해당공종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공공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민간 구분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안전조치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원인과 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주원인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구체적 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안전관리계획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설계안전성검토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사고발생후 조치사항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’,’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재발방지대책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지점 번호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관측소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종속변수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인적사고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사망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물적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BAD10-E7B6-4B17-9377-0F1B1FE2AEA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634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7C42D-BB8B-4A0D-9E67-5FE0A30EE78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56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7C42D-BB8B-4A0D-9E67-5FE0A30EE78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808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D5721-8DB4-4FE0-A67C-5F722D33CCFE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4D02-166B-4F16-8A1F-AB9C17E31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52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kr/free-icon/business-report_6054284?term=%ED%86%B5%EA%B3%84&amp;page=1&amp;position=38&amp;origin=style&amp;related_id=6054284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hyperlink" Target="https://www.flaticon.com/kr/free-icon/server-storage_6056783?term=%EC%84%9C%EB%B2%84&amp;page=1&amp;position=1&amp;origin=search&amp;related_id=605678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0.jpeg"/><Relationship Id="rId10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4" Type="http://schemas.openxmlformats.org/officeDocument/2006/relationships/image" Target="../media/image9.jpe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A_C072DD8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B_25A0074A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각 삼각형 58">
            <a:extLst>
              <a:ext uri="{FF2B5EF4-FFF2-40B4-BE49-F238E27FC236}">
                <a16:creationId xmlns:a16="http://schemas.microsoft.com/office/drawing/2014/main" id="{F8DCBE82-7474-4E81-A00A-EF856A6F0907}"/>
              </a:ext>
            </a:extLst>
          </p:cNvPr>
          <p:cNvSpPr/>
          <p:nvPr/>
        </p:nvSpPr>
        <p:spPr>
          <a:xfrm rot="10800000" flipV="1">
            <a:off x="4324348" y="2225041"/>
            <a:ext cx="7867648" cy="463296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2F2C61-7F76-DF73-810E-42D9A227224B}"/>
              </a:ext>
            </a:extLst>
          </p:cNvPr>
          <p:cNvSpPr/>
          <p:nvPr/>
        </p:nvSpPr>
        <p:spPr>
          <a:xfrm>
            <a:off x="1066800" y="2280888"/>
            <a:ext cx="9514114" cy="73454"/>
          </a:xfrm>
          <a:prstGeom prst="rect">
            <a:avLst/>
          </a:prstGeom>
          <a:solidFill>
            <a:srgbClr val="FFBD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31224C8-0C07-79EE-F052-BB3B1F977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14"/>
          <a:stretch/>
        </p:blipFill>
        <p:spPr>
          <a:xfrm>
            <a:off x="101945" y="4561002"/>
            <a:ext cx="4222403" cy="229699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F189941-5636-4167-899C-B78106AB5F39}"/>
              </a:ext>
            </a:extLst>
          </p:cNvPr>
          <p:cNvSpPr txBox="1"/>
          <p:nvPr/>
        </p:nvSpPr>
        <p:spPr>
          <a:xfrm>
            <a:off x="1066800" y="1222061"/>
            <a:ext cx="9893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300" dirty="0"/>
              <a:t>산업재해 감소를 위한 안전사고 예측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E509DD-DA9A-42D0-A0C5-C3AEB4B2DB31}"/>
              </a:ext>
            </a:extLst>
          </p:cNvPr>
          <p:cNvSpPr txBox="1"/>
          <p:nvPr/>
        </p:nvSpPr>
        <p:spPr>
          <a:xfrm>
            <a:off x="6653347" y="6207718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spc="-300" dirty="0">
                <a:solidFill>
                  <a:schemeClr val="bg1"/>
                </a:solidFill>
              </a:rPr>
              <a:t>김종현 </a:t>
            </a:r>
            <a:r>
              <a:rPr lang="ko-KR" altLang="en-US" sz="2000" b="1" spc="-300" dirty="0" err="1">
                <a:solidFill>
                  <a:schemeClr val="bg1"/>
                </a:solidFill>
              </a:rPr>
              <a:t>김한열</a:t>
            </a:r>
            <a:r>
              <a:rPr lang="ko-KR" altLang="en-US" sz="2000" b="1" spc="-300" dirty="0">
                <a:solidFill>
                  <a:schemeClr val="bg1"/>
                </a:solidFill>
              </a:rPr>
              <a:t> 박지환 이진규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A42BDBB-3338-420C-82AE-FEF7596F2536}"/>
              </a:ext>
            </a:extLst>
          </p:cNvPr>
          <p:cNvGrpSpPr/>
          <p:nvPr/>
        </p:nvGrpSpPr>
        <p:grpSpPr>
          <a:xfrm>
            <a:off x="6458526" y="2477478"/>
            <a:ext cx="5186849" cy="3930295"/>
            <a:chOff x="6526714" y="2582172"/>
            <a:chExt cx="5186849" cy="3930295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7873CBD5-60ED-44FE-BFB7-B087B3CB3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129" y="2582172"/>
              <a:ext cx="3854434" cy="350244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07D72FE1-9DF5-48F1-8581-883CC5B04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714" y="4564688"/>
              <a:ext cx="2434724" cy="1947779"/>
            </a:xfrm>
            <a:prstGeom prst="rect">
              <a:avLst/>
            </a:prstGeom>
          </p:spPr>
        </p:pic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EB207E7F-2FED-4FC8-9218-E31C24E1F5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135" t="39122"/>
          <a:stretch/>
        </p:blipFill>
        <p:spPr>
          <a:xfrm>
            <a:off x="4183061" y="5461439"/>
            <a:ext cx="602329" cy="139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8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7ABDE06-E55F-DE63-FF7D-9F1A007E3150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691B24E-FFB6-81DC-5E0C-1BB939B000B1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FD0E2CF-E799-1D94-A924-7A89B5B7F6B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44167B0-8D20-4FFD-EB65-C2BD3058AD31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CA9330-64DB-1A56-76A5-5BAE1821F8B1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변수 확인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093AC1-DF3D-2CA8-8B66-4CA03CC4091D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8AF37-C113-4BB0-7266-71F62E96F14A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FCA21A-D0BF-4FE7-9368-B73E7F5BE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208388"/>
              </p:ext>
            </p:extLst>
          </p:nvPr>
        </p:nvGraphicFramePr>
        <p:xfrm>
          <a:off x="835838" y="1391384"/>
          <a:ext cx="10520325" cy="50877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017">
                  <a:extLst>
                    <a:ext uri="{9D8B030D-6E8A-4147-A177-3AD203B41FA5}">
                      <a16:colId xmlns:a16="http://schemas.microsoft.com/office/drawing/2014/main" val="2326934833"/>
                    </a:ext>
                  </a:extLst>
                </a:gridCol>
                <a:gridCol w="2982368">
                  <a:extLst>
                    <a:ext uri="{9D8B030D-6E8A-4147-A177-3AD203B41FA5}">
                      <a16:colId xmlns:a16="http://schemas.microsoft.com/office/drawing/2014/main" val="4226080332"/>
                    </a:ext>
                  </a:extLst>
                </a:gridCol>
                <a:gridCol w="4247352">
                  <a:extLst>
                    <a:ext uri="{9D8B030D-6E8A-4147-A177-3AD203B41FA5}">
                      <a16:colId xmlns:a16="http://schemas.microsoft.com/office/drawing/2014/main" val="12017053"/>
                    </a:ext>
                  </a:extLst>
                </a:gridCol>
                <a:gridCol w="2005588">
                  <a:extLst>
                    <a:ext uri="{9D8B030D-6E8A-4147-A177-3AD203B41FA5}">
                      <a16:colId xmlns:a16="http://schemas.microsoft.com/office/drawing/2014/main" val="3232714978"/>
                    </a:ext>
                  </a:extLst>
                </a:gridCol>
              </a:tblGrid>
              <a:tr h="29252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변수명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출처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061866"/>
                  </a:ext>
                </a:extLst>
              </a:tr>
              <a:tr h="30084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 dirty="0">
                          <a:effectLst/>
                        </a:rPr>
                        <a:t>종속변수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 err="1">
                          <a:effectLst/>
                        </a:rPr>
                        <a:t>인적사고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산업재해 발생 유형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넘어짐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떨어짐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물체에 맞음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등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건설공사 안전관리 종합정보망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extLst>
                  <a:ext uri="{0D108BD9-81ED-4DB2-BD59-A6C34878D82A}">
                    <a16:rowId xmlns:a16="http://schemas.microsoft.com/office/drawing/2014/main" val="2487157905"/>
                  </a:ext>
                </a:extLst>
              </a:tr>
              <a:tr h="300845"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>
                          <a:effectLst/>
                        </a:rPr>
                        <a:t>공사 특성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보호조치여부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조치 여부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개인방호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안전방호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768461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 err="1">
                          <a:effectLst/>
                        </a:rPr>
                        <a:t>공정률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r>
                        <a:rPr lang="ko-KR" altLang="en-US" sz="1100" u="none" strike="noStrike">
                          <a:effectLst/>
                        </a:rPr>
                        <a:t>퍼센트 단위 구분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795080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 err="1">
                          <a:effectLst/>
                        </a:rPr>
                        <a:t>작업자수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작업자수 규모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853823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공사기간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공사기간 종료일 </a:t>
                      </a:r>
                      <a:r>
                        <a:rPr lang="en-US" altLang="ko-KR" sz="1100" u="none" strike="noStrike">
                          <a:effectLst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</a:rPr>
                        <a:t>공사시간 시작일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전체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공종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947080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 err="1">
                          <a:effectLst/>
                        </a:rPr>
                        <a:t>공종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진행한 공사의 종류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378999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 err="1">
                          <a:effectLst/>
                        </a:rPr>
                        <a:t>사고객체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산재가 발생한 물적 객체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219550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작업프로세스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산재가 발생한 작업 종류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285590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장소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신고된 건축물의 용도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112083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부위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산재가 발생한 작업 부위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814136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공사비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공사비 규모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전체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공종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264340"/>
                  </a:ext>
                </a:extLst>
              </a:tr>
              <a:tr h="20967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>
                          <a:effectLst/>
                        </a:rPr>
                        <a:t>공간 특성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시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591577"/>
                  </a:ext>
                </a:extLst>
              </a:tr>
              <a:tr h="20967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>
                          <a:effectLst/>
                        </a:rPr>
                        <a:t>시간 특성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월별 구분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직접 추가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extLst>
                  <a:ext uri="{0D108BD9-81ED-4DB2-BD59-A6C34878D82A}">
                    <a16:rowId xmlns:a16="http://schemas.microsoft.com/office/drawing/2014/main" val="2101528673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요일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 err="1">
                          <a:effectLst/>
                        </a:rPr>
                        <a:t>요일별</a:t>
                      </a:r>
                      <a:r>
                        <a:rPr lang="ko-KR" altLang="en-US" sz="1100" u="none" strike="noStrike" dirty="0">
                          <a:effectLst/>
                        </a:rPr>
                        <a:t> 구분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935780"/>
                  </a:ext>
                </a:extLst>
              </a:tr>
              <a:tr h="209679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 dirty="0">
                          <a:effectLst/>
                        </a:rPr>
                        <a:t>날씨 특성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온도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노동부 고시 고온의 노출 기준에 따라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재분류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기상청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extLst>
                  <a:ext uri="{0D108BD9-81ED-4DB2-BD59-A6C34878D82A}">
                    <a16:rowId xmlns:a16="http://schemas.microsoft.com/office/drawing/2014/main" val="2135962181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풍속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풍속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630745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풍향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각도로 표기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153006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습도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습도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332030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일조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일조량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853009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전운량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구름이 덮고 있는 하늘의 비율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745502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중하층운량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대기 중층</a:t>
                      </a:r>
                      <a:r>
                        <a:rPr lang="en-US" altLang="ko-KR" sz="1100" u="none" strike="noStrike" dirty="0">
                          <a:effectLst/>
                        </a:rPr>
                        <a:t>,</a:t>
                      </a:r>
                      <a:r>
                        <a:rPr lang="ko-KR" altLang="en-US" sz="1100" u="none" strike="noStrike" dirty="0">
                          <a:effectLst/>
                        </a:rPr>
                        <a:t>하층의 구름의 비율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138431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시정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시야가 보이는 정도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797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004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BF17E1F-E34C-4B28-9DDA-7EE74F15029B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숫자형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변수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3C47AF-E402-4E2B-A2B2-732D274ECF6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02FB61-6E7D-4579-8FCD-E3B44D42A4AD}"/>
              </a:ext>
            </a:extLst>
          </p:cNvPr>
          <p:cNvSpPr txBox="1"/>
          <p:nvPr/>
        </p:nvSpPr>
        <p:spPr>
          <a:xfrm>
            <a:off x="7730474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명목형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변수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FB0C62-2399-4672-B541-0EE808DA47DA}"/>
              </a:ext>
            </a:extLst>
          </p:cNvPr>
          <p:cNvSpPr/>
          <p:nvPr/>
        </p:nvSpPr>
        <p:spPr>
          <a:xfrm>
            <a:off x="7523018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5795905-36DA-4C50-B572-EE4E5CF8A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95427"/>
              </p:ext>
            </p:extLst>
          </p:nvPr>
        </p:nvGraphicFramePr>
        <p:xfrm>
          <a:off x="350975" y="1883438"/>
          <a:ext cx="6773031" cy="28049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2559">
                  <a:extLst>
                    <a:ext uri="{9D8B030D-6E8A-4147-A177-3AD203B41FA5}">
                      <a16:colId xmlns:a16="http://schemas.microsoft.com/office/drawing/2014/main" val="913139116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2637277281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2177416603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1271125175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3501982400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105305797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974228879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740821810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1997874394"/>
                    </a:ext>
                  </a:extLst>
                </a:gridCol>
              </a:tblGrid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mean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std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min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25%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50%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75%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max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1214379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풍속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2.251152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1.449625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1.2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13.1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6475200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풍향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185.51305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108.39393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2208286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습도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60.440066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20.732705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2073190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일조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0.578458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0.436851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5479267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전운량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4.850973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3.854327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0800989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중하층운량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2.779733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3.374295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2577355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시정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2188.0838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1302.6688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1410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2384.75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6540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2188409"/>
                  </a:ext>
                </a:extLst>
              </a:tr>
              <a:tr h="4071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총공사기간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845.73327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603.39087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1087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9830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8993538"/>
                  </a:ext>
                </a:extLst>
              </a:tr>
              <a:tr h="4071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공종공사기간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427.99277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419.13558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334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9830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513461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8F7C3C9-9D00-401B-B312-168FD30FDA53}"/>
              </a:ext>
            </a:extLst>
          </p:cNvPr>
          <p:cNvGraphicFramePr>
            <a:graphicFrameLocks noGrp="1"/>
          </p:cNvGraphicFramePr>
          <p:nvPr/>
        </p:nvGraphicFramePr>
        <p:xfrm>
          <a:off x="7523018" y="1883438"/>
          <a:ext cx="4552604" cy="38107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6302">
                  <a:extLst>
                    <a:ext uri="{9D8B030D-6E8A-4147-A177-3AD203B41FA5}">
                      <a16:colId xmlns:a16="http://schemas.microsoft.com/office/drawing/2014/main" val="2704315865"/>
                    </a:ext>
                  </a:extLst>
                </a:gridCol>
                <a:gridCol w="2276302">
                  <a:extLst>
                    <a:ext uri="{9D8B030D-6E8A-4147-A177-3AD203B41FA5}">
                      <a16:colId xmlns:a16="http://schemas.microsoft.com/office/drawing/2014/main" val="2044462078"/>
                    </a:ext>
                  </a:extLst>
                </a:gridCol>
              </a:tblGrid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변수명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개수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720692565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요일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3449366253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인적사고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287965482"/>
                  </a:ext>
                </a:extLst>
              </a:tr>
              <a:tr h="517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보호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방호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r>
                        <a:rPr lang="ko-KR" altLang="en-US" sz="900" u="none" strike="noStrike">
                          <a:effectLst/>
                        </a:rPr>
                        <a:t>조치여부 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안전방호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3263262610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보호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방호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r>
                        <a:rPr lang="ko-KR" altLang="en-US" sz="900" u="none" strike="noStrike">
                          <a:effectLst/>
                        </a:rPr>
                        <a:t>조치여부 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개인방호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297991948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공종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중분류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4123609822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사고객체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대분류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328850003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사고객체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중분류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662329119"/>
                  </a:ext>
                </a:extLst>
              </a:tr>
              <a:tr h="2620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작업프로세스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759778309"/>
                  </a:ext>
                </a:extLst>
              </a:tr>
              <a:tr h="2620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장소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대분류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355348603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장소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중분류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49851074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부위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중분류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10633953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사고원인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주원인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29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3078518310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866406300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전체공사비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377831065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해당공종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공사비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800298035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작업자수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742565884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공정률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45781015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지면온도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315037924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 dirty="0">
                          <a:effectLst/>
                        </a:rPr>
                        <a:t>12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042558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244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7EACB1-67C8-40ED-A657-46C3C7DFC5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AF40614-EE85-4C8C-A456-B42343D178E6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774853"/>
          <a:ext cx="2400300" cy="876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3216">
                  <a:extLst>
                    <a:ext uri="{9D8B030D-6E8A-4147-A177-3AD203B41FA5}">
                      <a16:colId xmlns:a16="http://schemas.microsoft.com/office/drawing/2014/main" val="2493061061"/>
                    </a:ext>
                  </a:extLst>
                </a:gridCol>
                <a:gridCol w="447084">
                  <a:extLst>
                    <a:ext uri="{9D8B030D-6E8A-4147-A177-3AD203B41FA5}">
                      <a16:colId xmlns:a16="http://schemas.microsoft.com/office/drawing/2014/main" val="105598204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보호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방호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r>
                        <a:rPr lang="ko-KR" altLang="en-US" sz="1000" u="none" strike="noStrike">
                          <a:effectLst/>
                        </a:rPr>
                        <a:t>조치여부 </a:t>
                      </a:r>
                      <a:r>
                        <a:rPr lang="en-US" altLang="ko-KR" sz="1000" u="none" strike="noStrike">
                          <a:effectLst/>
                        </a:rPr>
                        <a:t>- </a:t>
                      </a:r>
                      <a:r>
                        <a:rPr lang="ko-KR" altLang="en-US" sz="1000" u="none" strike="noStrike">
                          <a:effectLst/>
                        </a:rPr>
                        <a:t>안전방호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02436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조치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해당없음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17153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37708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결측치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5215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881769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비조치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1158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5027179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CD9D6BB-C1C8-4B5E-B43A-C555201EB0F3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799657"/>
          <a:ext cx="2400300" cy="876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3216">
                  <a:extLst>
                    <a:ext uri="{9D8B030D-6E8A-4147-A177-3AD203B41FA5}">
                      <a16:colId xmlns:a16="http://schemas.microsoft.com/office/drawing/2014/main" val="3878500454"/>
                    </a:ext>
                  </a:extLst>
                </a:gridCol>
                <a:gridCol w="447084">
                  <a:extLst>
                    <a:ext uri="{9D8B030D-6E8A-4147-A177-3AD203B41FA5}">
                      <a16:colId xmlns:a16="http://schemas.microsoft.com/office/drawing/2014/main" val="730820352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보호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방호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r>
                        <a:rPr lang="ko-KR" altLang="en-US" sz="1000" u="none" strike="noStrike">
                          <a:effectLst/>
                        </a:rPr>
                        <a:t>조치여부 </a:t>
                      </a:r>
                      <a:r>
                        <a:rPr lang="en-US" altLang="ko-KR" sz="1000" u="none" strike="noStrike">
                          <a:effectLst/>
                        </a:rPr>
                        <a:t>- </a:t>
                      </a:r>
                      <a:r>
                        <a:rPr lang="ko-KR" altLang="en-US" sz="1000" u="none" strike="noStrike">
                          <a:effectLst/>
                        </a:rPr>
                        <a:t>개인방호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070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조치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해당없음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17455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745453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결측치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5214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303644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비조치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857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4638985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A32652D-9988-452A-9BBA-87B392A09ED5}"/>
              </a:ext>
            </a:extLst>
          </p:cNvPr>
          <p:cNvGraphicFramePr>
            <a:graphicFrameLocks noGrp="1"/>
          </p:cNvGraphicFramePr>
          <p:nvPr/>
        </p:nvGraphicFramePr>
        <p:xfrm>
          <a:off x="428337" y="3787485"/>
          <a:ext cx="1130300" cy="2409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3879">
                  <a:extLst>
                    <a:ext uri="{9D8B030D-6E8A-4147-A177-3AD203B41FA5}">
                      <a16:colId xmlns:a16="http://schemas.microsoft.com/office/drawing/2014/main" val="2052161682"/>
                    </a:ext>
                  </a:extLst>
                </a:gridCol>
                <a:gridCol w="446421">
                  <a:extLst>
                    <a:ext uri="{9D8B030D-6E8A-4147-A177-3AD203B41FA5}">
                      <a16:colId xmlns:a16="http://schemas.microsoft.com/office/drawing/2014/main" val="198105576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공정률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88699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90% </a:t>
                      </a:r>
                      <a:r>
                        <a:rPr lang="ko-KR" altLang="en-US" sz="1000" u="none" strike="noStrike">
                          <a:effectLst/>
                        </a:rPr>
                        <a:t>이상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3481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73133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921138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978032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2398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730516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484845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585729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177612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917968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1988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89808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1886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8156843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90EFC2E-50E6-4C2C-9F0E-B229F04A8CD3}"/>
              </a:ext>
            </a:extLst>
          </p:cNvPr>
          <p:cNvGraphicFramePr>
            <a:graphicFrameLocks noGrp="1"/>
          </p:cNvGraphicFramePr>
          <p:nvPr/>
        </p:nvGraphicFramePr>
        <p:xfrm>
          <a:off x="4474325" y="1774853"/>
          <a:ext cx="1447800" cy="1533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27829145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5312266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작업자수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68494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7921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104099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299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4808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993888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4279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656517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3123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568822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500</a:t>
                      </a:r>
                      <a:r>
                        <a:rPr lang="ko-KR" altLang="en-US" sz="1000" u="none" strike="noStrike">
                          <a:effectLst/>
                        </a:rPr>
                        <a:t>인 이상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79695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499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1429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3333531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CFBDB4E1-02F4-4D12-8CD2-543918C65115}"/>
              </a:ext>
            </a:extLst>
          </p:cNvPr>
          <p:cNvGraphicFramePr>
            <a:graphicFrameLocks noGrp="1"/>
          </p:cNvGraphicFramePr>
          <p:nvPr/>
        </p:nvGraphicFramePr>
        <p:xfrm>
          <a:off x="6095999" y="4882860"/>
          <a:ext cx="1380952" cy="1314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9478">
                  <a:extLst>
                    <a:ext uri="{9D8B030D-6E8A-4147-A177-3AD203B41FA5}">
                      <a16:colId xmlns:a16="http://schemas.microsoft.com/office/drawing/2014/main" val="3122731329"/>
                    </a:ext>
                  </a:extLst>
                </a:gridCol>
                <a:gridCol w="641474">
                  <a:extLst>
                    <a:ext uri="{9D8B030D-6E8A-4147-A177-3AD203B41FA5}">
                      <a16:colId xmlns:a16="http://schemas.microsoft.com/office/drawing/2014/main" val="1687637285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지면온도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002743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</a:t>
                      </a:r>
                      <a:r>
                        <a:rPr lang="ko-KR" altLang="en-US" sz="1000" u="none" strike="noStrike">
                          <a:effectLst/>
                        </a:rPr>
                        <a:t>도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13690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621397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</a:t>
                      </a:r>
                      <a:r>
                        <a:rPr lang="ko-KR" altLang="en-US" sz="1000" u="none" strike="noStrike">
                          <a:effectLst/>
                        </a:rPr>
                        <a:t>도 초과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6107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44036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25.9</a:t>
                      </a:r>
                      <a:r>
                        <a:rPr lang="ko-KR" altLang="en-US" sz="1000" u="none" strike="noStrike">
                          <a:effectLst/>
                        </a:rPr>
                        <a:t>도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458757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27.9</a:t>
                      </a:r>
                      <a:r>
                        <a:rPr lang="ko-KR" altLang="en-US" sz="1000" u="none" strike="noStrike">
                          <a:effectLst/>
                        </a:rPr>
                        <a:t>도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342867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</a:t>
                      </a:r>
                      <a:r>
                        <a:rPr lang="ko-KR" altLang="en-US" sz="1000" u="none" strike="noStrike">
                          <a:effectLst/>
                        </a:rPr>
                        <a:t>도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708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314733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C301F113-B113-4A1D-A737-C0D5D4D98160}"/>
              </a:ext>
            </a:extLst>
          </p:cNvPr>
          <p:cNvGraphicFramePr>
            <a:graphicFrameLocks noGrp="1"/>
          </p:cNvGraphicFramePr>
          <p:nvPr/>
        </p:nvGraphicFramePr>
        <p:xfrm>
          <a:off x="6054551" y="1779095"/>
          <a:ext cx="1371600" cy="2847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410713741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091044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월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054528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2380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748769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2264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506545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2154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314947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477758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980308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1969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142554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78641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6984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505828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1809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592774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1556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46256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1538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4749276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EC13404-6954-44BA-8FCC-D388FCEACF9A}"/>
              </a:ext>
            </a:extLst>
          </p:cNvPr>
          <p:cNvGraphicFramePr>
            <a:graphicFrameLocks noGrp="1"/>
          </p:cNvGraphicFramePr>
          <p:nvPr/>
        </p:nvGraphicFramePr>
        <p:xfrm>
          <a:off x="4474325" y="3383973"/>
          <a:ext cx="1447800" cy="1752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50803821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841176712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484154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월요일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13937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화요일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4031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413306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수요일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3924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625247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목요일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3816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350324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금요일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3813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556628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토요일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2994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93467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일요일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910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669595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DD88776-0684-4D56-A79C-E41ABA32C01A}"/>
              </a:ext>
            </a:extLst>
          </p:cNvPr>
          <p:cNvGraphicFramePr>
            <a:graphicFrameLocks noGrp="1"/>
          </p:cNvGraphicFramePr>
          <p:nvPr/>
        </p:nvGraphicFramePr>
        <p:xfrm>
          <a:off x="8340349" y="1774853"/>
          <a:ext cx="2557636" cy="4351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8239">
                  <a:extLst>
                    <a:ext uri="{9D8B030D-6E8A-4147-A177-3AD203B41FA5}">
                      <a16:colId xmlns:a16="http://schemas.microsoft.com/office/drawing/2014/main" val="3403528154"/>
                    </a:ext>
                  </a:extLst>
                </a:gridCol>
                <a:gridCol w="459397">
                  <a:extLst>
                    <a:ext uri="{9D8B030D-6E8A-4147-A177-3AD203B41FA5}">
                      <a16:colId xmlns:a16="http://schemas.microsoft.com/office/drawing/2014/main" val="3367963708"/>
                    </a:ext>
                  </a:extLst>
                </a:gridCol>
              </a:tblGrid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사고원인</a:t>
                      </a:r>
                      <a:r>
                        <a:rPr lang="en-US" altLang="ko-KR" sz="900" u="none" strike="noStrike" dirty="0">
                          <a:effectLst/>
                        </a:rPr>
                        <a:t>_</a:t>
                      </a:r>
                      <a:r>
                        <a:rPr lang="ko-KR" altLang="en-US" sz="900" u="none" strike="noStrike" dirty="0">
                          <a:effectLst/>
                        </a:rPr>
                        <a:t>주원인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13820136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작업자 부주의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13030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61568670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기타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2833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02228897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작업자의 불안전한 행동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1887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03128205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작업자 통제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749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3587312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위험정보 미제공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3961672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작업순서 미준수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595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49563374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운전자 자격관리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83844466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시공품질 미확보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81348878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시공관리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82254938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시방기준 등 미준수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299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80662492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개인 안전보호구 착용 불량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292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1089350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부적정 기계장비 사용 통제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196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59536548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사전 설계도서검토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181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16666066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안전관리계획 수립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172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93659735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구조안전 미확보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26742247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불량자재 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147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96366922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작업자 건강상태 확인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139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8529597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작업전 점검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138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41620741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기계장비 불안전한 거치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50595101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개인 안전보호구 미착용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55855265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안전발판 설치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43948010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적정 공법검토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96068588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계측데이터 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99750022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설치</a:t>
                      </a:r>
                      <a:r>
                        <a:rPr lang="en-US" altLang="ko-KR" sz="900" u="none" strike="noStrike">
                          <a:effectLst/>
                        </a:rPr>
                        <a:t>·</a:t>
                      </a:r>
                      <a:r>
                        <a:rPr lang="ko-KR" altLang="en-US" sz="900" u="none" strike="noStrike">
                          <a:effectLst/>
                        </a:rPr>
                        <a:t>해체과정 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69450716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단독작업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96742166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사다리 사용수칙 미준수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63152200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품질관리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58074601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지반조사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02912749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구조계산 오류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581045388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D9E58FD8-E6ED-4F76-84A5-C5978B6F4B00}"/>
              </a:ext>
            </a:extLst>
          </p:cNvPr>
          <p:cNvGraphicFramePr>
            <a:graphicFrameLocks noGrp="1"/>
          </p:cNvGraphicFramePr>
          <p:nvPr/>
        </p:nvGraphicFramePr>
        <p:xfrm>
          <a:off x="2960312" y="1774853"/>
          <a:ext cx="1447800" cy="4162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1105">
                  <a:extLst>
                    <a:ext uri="{9D8B030D-6E8A-4147-A177-3AD203B41FA5}">
                      <a16:colId xmlns:a16="http://schemas.microsoft.com/office/drawing/2014/main" val="3746398856"/>
                    </a:ext>
                  </a:extLst>
                </a:gridCol>
                <a:gridCol w="446695">
                  <a:extLst>
                    <a:ext uri="{9D8B030D-6E8A-4147-A177-3AD203B41FA5}">
                      <a16:colId xmlns:a16="http://schemas.microsoft.com/office/drawing/2014/main" val="4255649676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222195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경기도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6312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504955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서울특별시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2385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140125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경상남도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2004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608729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부산광역시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76732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인천광역시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1363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964813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충청남도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216994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경상북도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386612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충청북도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1139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446334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전라남도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665287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대구광역시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299805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강원도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86713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전라북도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92064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대전광역시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791983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광주광역시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596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845007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울산광역시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482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815925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세종특별자치시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280868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제주특별자치도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614569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강원특별자치도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2471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057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4FD3A0-1FA4-4C7C-BBE1-3BC7EF66BB8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C2177E-E067-4D13-80F2-1E83C51CF3DC}"/>
              </a:ext>
            </a:extLst>
          </p:cNvPr>
          <p:cNvGraphicFramePr>
            <a:graphicFrameLocks noGrp="1"/>
          </p:cNvGraphicFramePr>
          <p:nvPr/>
        </p:nvGraphicFramePr>
        <p:xfrm>
          <a:off x="5077401" y="1848618"/>
          <a:ext cx="1729999" cy="46758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4144">
                  <a:extLst>
                    <a:ext uri="{9D8B030D-6E8A-4147-A177-3AD203B41FA5}">
                      <a16:colId xmlns:a16="http://schemas.microsoft.com/office/drawing/2014/main" val="575387133"/>
                    </a:ext>
                  </a:extLst>
                </a:gridCol>
                <a:gridCol w="375855">
                  <a:extLst>
                    <a:ext uri="{9D8B030D-6E8A-4147-A177-3AD203B41FA5}">
                      <a16:colId xmlns:a16="http://schemas.microsoft.com/office/drawing/2014/main" val="1429645689"/>
                    </a:ext>
                  </a:extLst>
                </a:gridCol>
              </a:tblGrid>
              <a:tr h="1911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공종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중분류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452520532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철근콘크리트공사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7066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226619218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가설공사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2542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4001130109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2077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673258458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해체 및 철거공사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1044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67319389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기계설비공사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952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711250425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토공사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4104228538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철골공사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778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034945695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건축물 부대공사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643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202613533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수장공사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656619641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관공사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564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667447042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건축 토공사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553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29405103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미장공사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536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75905446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전기설비공사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518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016249145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타일 및 돌공사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458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013804187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도로 및 포장공사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397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816827560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교량공사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82105224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조적공사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333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89720187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도장공사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301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62889724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터널공사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290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179284678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산업설비공사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590900899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목공사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277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427115735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금속공사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270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648170502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창호 및 유리공사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245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171087359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하천공사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227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91895298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방수공사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210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84705432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관공사 부대공사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258660322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항만공사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161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406935274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지붕 및 홈통공사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12520665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철도 및 궤도공사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122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790811566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말뚝공사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456681937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지정공사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996374226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조경공사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04964958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지반개량공사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25772268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강구조물공사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962419263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지반조사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504354592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프리캐스트 콘크리트공사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268547333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댐 및 제방공사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17939845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특수 건축물공사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792000649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통신설비공사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333259377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5C0C00B-E5CC-492A-B8DF-75A3A1BA4020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848619"/>
          <a:ext cx="2006600" cy="4162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9632">
                  <a:extLst>
                    <a:ext uri="{9D8B030D-6E8A-4147-A177-3AD203B41FA5}">
                      <a16:colId xmlns:a16="http://schemas.microsoft.com/office/drawing/2014/main" val="2878888070"/>
                    </a:ext>
                  </a:extLst>
                </a:gridCol>
                <a:gridCol w="446968">
                  <a:extLst>
                    <a:ext uri="{9D8B030D-6E8A-4147-A177-3AD203B41FA5}">
                      <a16:colId xmlns:a16="http://schemas.microsoft.com/office/drawing/2014/main" val="188233460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해당공종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공사비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169483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~50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0162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~20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99169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~100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533548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~10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998943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분류불능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200405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~150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1576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92175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만원미만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87407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~2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088009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4,000</a:t>
                      </a:r>
                      <a:r>
                        <a:rPr lang="ko-KR" altLang="en-US" sz="1000" u="none" strike="noStrike">
                          <a:effectLst/>
                        </a:rPr>
                        <a:t>만</a:t>
                      </a:r>
                      <a:r>
                        <a:rPr lang="en-US" altLang="ko-KR" sz="1000" u="none" strike="noStrike">
                          <a:effectLst/>
                        </a:rPr>
                        <a:t>~1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332088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~300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145919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~5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42626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~200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27427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~500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498436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~3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04575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억원이상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585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939875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~1,000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531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870884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2,000</a:t>
                      </a:r>
                      <a:r>
                        <a:rPr lang="ko-KR" altLang="en-US" sz="1000" u="none" strike="noStrike">
                          <a:effectLst/>
                        </a:rPr>
                        <a:t>만</a:t>
                      </a:r>
                      <a:r>
                        <a:rPr lang="en-US" altLang="ko-KR" sz="1000" u="none" strike="noStrike">
                          <a:effectLst/>
                        </a:rPr>
                        <a:t>~4,000</a:t>
                      </a:r>
                      <a:r>
                        <a:rPr lang="ko-KR" altLang="en-US" sz="1000" u="none" strike="noStrike">
                          <a:effectLst/>
                        </a:rPr>
                        <a:t>만원미만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295934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만</a:t>
                      </a:r>
                      <a:r>
                        <a:rPr lang="en-US" altLang="ko-KR" sz="1000" u="none" strike="noStrike">
                          <a:effectLst/>
                        </a:rPr>
                        <a:t>~2,000</a:t>
                      </a:r>
                      <a:r>
                        <a:rPr lang="ko-KR" altLang="en-US" sz="1000" u="none" strike="noStrike">
                          <a:effectLst/>
                        </a:rPr>
                        <a:t>만원미만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506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249012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F9E49D1-A182-4A97-B9D9-1D91E864437E}"/>
              </a:ext>
            </a:extLst>
          </p:cNvPr>
          <p:cNvGraphicFramePr>
            <a:graphicFrameLocks noGrp="1"/>
          </p:cNvGraphicFramePr>
          <p:nvPr/>
        </p:nvGraphicFramePr>
        <p:xfrm>
          <a:off x="2730788" y="1848618"/>
          <a:ext cx="2171700" cy="4162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4679">
                  <a:extLst>
                    <a:ext uri="{9D8B030D-6E8A-4147-A177-3AD203B41FA5}">
                      <a16:colId xmlns:a16="http://schemas.microsoft.com/office/drawing/2014/main" val="3722179758"/>
                    </a:ext>
                  </a:extLst>
                </a:gridCol>
                <a:gridCol w="447021">
                  <a:extLst>
                    <a:ext uri="{9D8B030D-6E8A-4147-A177-3AD203B41FA5}">
                      <a16:colId xmlns:a16="http://schemas.microsoft.com/office/drawing/2014/main" val="3827796886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전체공사비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481749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억원 이상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7944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16469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1,000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2650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79489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100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68349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50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599689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500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1788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86733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150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91198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300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751539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20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915655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200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371113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10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071398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5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66204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2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82985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3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730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4,000</a:t>
                      </a:r>
                      <a:r>
                        <a:rPr lang="ko-KR" altLang="en-US" sz="1000" u="none" strike="noStrike">
                          <a:effectLst/>
                        </a:rPr>
                        <a:t>만 </a:t>
                      </a:r>
                      <a:r>
                        <a:rPr lang="en-US" altLang="ko-KR" sz="1000" u="none" strike="noStrike">
                          <a:effectLst/>
                        </a:rPr>
                        <a:t>~ 1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137566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분류불능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701179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만 </a:t>
                      </a:r>
                      <a:r>
                        <a:rPr lang="en-US" altLang="ko-KR" sz="1000" u="none" strike="noStrike">
                          <a:effectLst/>
                        </a:rPr>
                        <a:t>~ 2,000</a:t>
                      </a:r>
                      <a:r>
                        <a:rPr lang="ko-KR" altLang="en-US" sz="1000" u="none" strike="noStrike">
                          <a:effectLst/>
                        </a:rPr>
                        <a:t>만원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775815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2,000</a:t>
                      </a:r>
                      <a:r>
                        <a:rPr lang="ko-KR" altLang="en-US" sz="1000" u="none" strike="noStrike">
                          <a:effectLst/>
                        </a:rPr>
                        <a:t>만 </a:t>
                      </a:r>
                      <a:r>
                        <a:rPr lang="en-US" altLang="ko-KR" sz="1000" u="none" strike="noStrike">
                          <a:effectLst/>
                        </a:rPr>
                        <a:t>~ 4,000</a:t>
                      </a:r>
                      <a:r>
                        <a:rPr lang="ko-KR" altLang="en-US" sz="1000" u="none" strike="noStrike">
                          <a:effectLst/>
                        </a:rPr>
                        <a:t>만원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544868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만원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269515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1A0E7C3-4000-43E4-8DEE-FB6D6AF76B7E}"/>
              </a:ext>
            </a:extLst>
          </p:cNvPr>
          <p:cNvGraphicFramePr>
            <a:graphicFrameLocks noGrp="1"/>
          </p:cNvGraphicFramePr>
          <p:nvPr/>
        </p:nvGraphicFramePr>
        <p:xfrm>
          <a:off x="6982313" y="1848618"/>
          <a:ext cx="2096452" cy="3639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1915">
                  <a:extLst>
                    <a:ext uri="{9D8B030D-6E8A-4147-A177-3AD203B41FA5}">
                      <a16:colId xmlns:a16="http://schemas.microsoft.com/office/drawing/2014/main" val="3484371429"/>
                    </a:ext>
                  </a:extLst>
                </a:gridCol>
                <a:gridCol w="534537">
                  <a:extLst>
                    <a:ext uri="{9D8B030D-6E8A-4147-A177-3AD203B41FA5}">
                      <a16:colId xmlns:a16="http://schemas.microsoft.com/office/drawing/2014/main" val="1274659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작업프로세스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count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279267766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설치작업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4125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798403511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해체작업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2525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723161140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이동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2521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698231409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운반작업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60330243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069094486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정리작업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1550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23651124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조립작업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1131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29266203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형틀 및 목공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933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374065182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타설작업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618324277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마감작업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785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5340397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절단작업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13088674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준비작업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595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49576354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설비작업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364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40385716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청소작업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22697160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도장작업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286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2727870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굴착작업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273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03366048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연결작업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2494529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상차 및 하역작업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247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9006339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용접작업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95568057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인양작업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14950738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양중작업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8102834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확인 및 점검작업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0615871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쌓기작업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2011134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매설작업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156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04222476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보수 및 교체작업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155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91448429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천공작업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17329858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전기작업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130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74444946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부설 및 다짐작업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113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963500209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515B79B1-2DE6-4797-A57F-22DB68C748CE}"/>
              </a:ext>
            </a:extLst>
          </p:cNvPr>
          <p:cNvGraphicFramePr>
            <a:graphicFrameLocks noGrp="1"/>
          </p:cNvGraphicFramePr>
          <p:nvPr/>
        </p:nvGraphicFramePr>
        <p:xfrm>
          <a:off x="9078765" y="1848618"/>
          <a:ext cx="2096452" cy="33880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1915">
                  <a:extLst>
                    <a:ext uri="{9D8B030D-6E8A-4147-A177-3AD203B41FA5}">
                      <a16:colId xmlns:a16="http://schemas.microsoft.com/office/drawing/2014/main" val="2849460282"/>
                    </a:ext>
                  </a:extLst>
                </a:gridCol>
                <a:gridCol w="534537">
                  <a:extLst>
                    <a:ext uri="{9D8B030D-6E8A-4147-A177-3AD203B41FA5}">
                      <a16:colId xmlns:a16="http://schemas.microsoft.com/office/drawing/2014/main" val="1357757977"/>
                    </a:ext>
                  </a:extLst>
                </a:gridCol>
              </a:tblGrid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작업프로세스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count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842499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정비작업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4953355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반출작업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49086108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벌목작업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7112347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항타</a:t>
                      </a:r>
                      <a:r>
                        <a:rPr lang="ko-KR" altLang="en-US" sz="800" u="none" strike="noStrike" dirty="0">
                          <a:effectLst/>
                        </a:rPr>
                        <a:t> 및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항발작업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77353480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거치작업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9126310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적재작업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5346648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옹벽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29036848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천공기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35124605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작업대차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296649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지지대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68991560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특수거푸집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갱폼</a:t>
                      </a:r>
                      <a:r>
                        <a:rPr lang="ko-KR" altLang="en-US" sz="800" u="none" strike="noStrike" dirty="0">
                          <a:effectLst/>
                        </a:rPr>
                        <a:t> 등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7395223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핀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99777704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벽체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6268643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전주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전선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14889275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콘크리트믹서트럭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76252767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띠장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72787893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지하매설물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1154089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절토사면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23469389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비산물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1350194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경사면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25797114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버팀보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41585787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천정패널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3019766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개구부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4432409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덕트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76634567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버팀대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71873307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와이어로프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18005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61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4FD3A0-1FA4-4C7C-BBE1-3BC7EF66BB8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6C12685-318C-49DC-9026-378FD8DAA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682488"/>
              </p:ext>
            </p:extLst>
          </p:nvPr>
        </p:nvGraphicFramePr>
        <p:xfrm>
          <a:off x="457200" y="1848619"/>
          <a:ext cx="1511300" cy="2190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4564">
                  <a:extLst>
                    <a:ext uri="{9D8B030D-6E8A-4147-A177-3AD203B41FA5}">
                      <a16:colId xmlns:a16="http://schemas.microsoft.com/office/drawing/2014/main" val="3932940516"/>
                    </a:ext>
                  </a:extLst>
                </a:gridCol>
                <a:gridCol w="446736">
                  <a:extLst>
                    <a:ext uri="{9D8B030D-6E8A-4147-A177-3AD203B41FA5}">
                      <a16:colId xmlns:a16="http://schemas.microsoft.com/office/drawing/2014/main" val="1293407700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사고객체</a:t>
                      </a:r>
                      <a:r>
                        <a:rPr lang="en-US" altLang="ko-KR" sz="1000" u="none" strike="noStrike" dirty="0">
                          <a:effectLst/>
                        </a:rPr>
                        <a:t>_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대분류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817683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가시설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6643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662265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5152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330566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건설자재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4568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52403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건설공구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2468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50065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건설기계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1846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962055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부재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978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916538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시설물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404117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토사 및 암반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540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162093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질병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363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866509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DD6962-347D-4A78-B4B3-4E18098CF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507572"/>
              </p:ext>
            </p:extLst>
          </p:nvPr>
        </p:nvGraphicFramePr>
        <p:xfrm>
          <a:off x="2212607" y="1848619"/>
          <a:ext cx="3301596" cy="35135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8007">
                  <a:extLst>
                    <a:ext uri="{9D8B030D-6E8A-4147-A177-3AD203B41FA5}">
                      <a16:colId xmlns:a16="http://schemas.microsoft.com/office/drawing/2014/main" val="2397993658"/>
                    </a:ext>
                  </a:extLst>
                </a:gridCol>
                <a:gridCol w="683589">
                  <a:extLst>
                    <a:ext uri="{9D8B030D-6E8A-4147-A177-3AD203B41FA5}">
                      <a16:colId xmlns:a16="http://schemas.microsoft.com/office/drawing/2014/main" val="1685335792"/>
                    </a:ext>
                  </a:extLst>
                </a:gridCol>
              </a:tblGrid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사고객체</a:t>
                      </a:r>
                      <a:r>
                        <a:rPr lang="en-US" altLang="ko-KR" sz="800" u="none" strike="noStrike" dirty="0">
                          <a:effectLst/>
                        </a:rPr>
                        <a:t>_</a:t>
                      </a:r>
                      <a:r>
                        <a:rPr lang="ko-KR" altLang="en-US" sz="800" u="none" strike="noStrike" dirty="0">
                          <a:effectLst/>
                        </a:rPr>
                        <a:t>중분류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count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91360138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기타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5477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776869456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자재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2783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948332049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공구류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84657649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거푸집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1844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435052580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비계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1366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11106071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철근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82389816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건물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799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477745954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작업발판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758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28440857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기타 가시설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552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493525598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흙막이가시설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44694625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굴착기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3974792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사다리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445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60123729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시스템동바리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432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93196020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질병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363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05628644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철골부재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3949826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강관동바리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251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86149907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안전시설물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223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2984167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기중기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이동식크레인 등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216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46811564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슬래브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49587101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배관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25741329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고소작업차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고소작업대 등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195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13693674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차량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182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79649994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가설계단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181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67199805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덤프트럭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6397355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데크플레이트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160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2629096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지반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70486131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타워크레인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02449691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BF5C5C-EE6A-4B61-B31F-06A9DF184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601318"/>
              </p:ext>
            </p:extLst>
          </p:nvPr>
        </p:nvGraphicFramePr>
        <p:xfrm>
          <a:off x="8845499" y="1848619"/>
          <a:ext cx="1448117" cy="43513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1454">
                  <a:extLst>
                    <a:ext uri="{9D8B030D-6E8A-4147-A177-3AD203B41FA5}">
                      <a16:colId xmlns:a16="http://schemas.microsoft.com/office/drawing/2014/main" val="2785700427"/>
                    </a:ext>
                  </a:extLst>
                </a:gridCol>
                <a:gridCol w="346663">
                  <a:extLst>
                    <a:ext uri="{9D8B030D-6E8A-4147-A177-3AD203B41FA5}">
                      <a16:colId xmlns:a16="http://schemas.microsoft.com/office/drawing/2014/main" val="2952730221"/>
                    </a:ext>
                  </a:extLst>
                </a:gridCol>
              </a:tblGrid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장소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대분류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167771340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공동주택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7027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801383831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2481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97892107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공장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119817949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업무시설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1776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626533431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교육연구시설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1492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243172774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근린생활시설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1424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474868075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도로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08797296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창고시설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723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918943277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하수도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069761828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부지조성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484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754321202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문화및집회시설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453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46640355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상수도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382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1624662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숙박시설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347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525723679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도로교량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340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20820917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단독주택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300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66534292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운동시설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29419581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의료시설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67098524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교정및군사시설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228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62626929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자동차관련시설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89847438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노유자시설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186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55147410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판매시설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54917953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석유화학공장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86409923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지하철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09608023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도로터널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98643186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종교시설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566598643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철도터널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13307612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운수시설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66266065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제방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ko-KR" altLang="en-US" sz="700" u="none" strike="noStrike">
                          <a:effectLst/>
                        </a:rPr>
                        <a:t>통관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호안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37238915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옹벽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198624557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일반및고속철도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254899149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하수처리시설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18893966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방파제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94343221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방송통신시설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5869050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절토사면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94753646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관개수로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07823669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위험물저장및처리시설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82865179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계류시설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48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79427987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14B0D3B-08F1-4C5D-8F94-81758A216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980544"/>
              </p:ext>
            </p:extLst>
          </p:nvPr>
        </p:nvGraphicFramePr>
        <p:xfrm>
          <a:off x="10432624" y="1848619"/>
          <a:ext cx="1473200" cy="1533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8875">
                  <a:extLst>
                    <a:ext uri="{9D8B030D-6E8A-4147-A177-3AD203B41FA5}">
                      <a16:colId xmlns:a16="http://schemas.microsoft.com/office/drawing/2014/main" val="1195617740"/>
                    </a:ext>
                  </a:extLst>
                </a:gridCol>
                <a:gridCol w="684325">
                  <a:extLst>
                    <a:ext uri="{9D8B030D-6E8A-4147-A177-3AD203B41FA5}">
                      <a16:colId xmlns:a16="http://schemas.microsoft.com/office/drawing/2014/main" val="316018204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장소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중분류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59634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내부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10552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432378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외부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6467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392443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4874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637655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인접주변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999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41473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외벽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21853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지붕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269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0817516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EB43297-2222-489B-96E3-3022B639B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734402"/>
              </p:ext>
            </p:extLst>
          </p:nvPr>
        </p:nvGraphicFramePr>
        <p:xfrm>
          <a:off x="10432624" y="3527796"/>
          <a:ext cx="1473200" cy="2409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8875">
                  <a:extLst>
                    <a:ext uri="{9D8B030D-6E8A-4147-A177-3AD203B41FA5}">
                      <a16:colId xmlns:a16="http://schemas.microsoft.com/office/drawing/2014/main" val="1761359702"/>
                    </a:ext>
                  </a:extLst>
                </a:gridCol>
                <a:gridCol w="684325">
                  <a:extLst>
                    <a:ext uri="{9D8B030D-6E8A-4147-A177-3AD203B41FA5}">
                      <a16:colId xmlns:a16="http://schemas.microsoft.com/office/drawing/2014/main" val="3463431675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부위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중분류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count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791253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바닥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7371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91853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6542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848842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상부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위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3801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930758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하부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아래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90022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옆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1302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204053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지하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536378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고소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937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254574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앞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756118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뒤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270533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계단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6380426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E666FAF0-7C1D-4744-A0B0-4E7FF7B9A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033559"/>
              </p:ext>
            </p:extLst>
          </p:nvPr>
        </p:nvGraphicFramePr>
        <p:xfrm>
          <a:off x="5480548" y="1848619"/>
          <a:ext cx="3301596" cy="35135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8007">
                  <a:extLst>
                    <a:ext uri="{9D8B030D-6E8A-4147-A177-3AD203B41FA5}">
                      <a16:colId xmlns:a16="http://schemas.microsoft.com/office/drawing/2014/main" val="3469339782"/>
                    </a:ext>
                  </a:extLst>
                </a:gridCol>
                <a:gridCol w="683589">
                  <a:extLst>
                    <a:ext uri="{9D8B030D-6E8A-4147-A177-3AD203B41FA5}">
                      <a16:colId xmlns:a16="http://schemas.microsoft.com/office/drawing/2014/main" val="2076303462"/>
                    </a:ext>
                  </a:extLst>
                </a:gridCol>
              </a:tblGrid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사고객체</a:t>
                      </a:r>
                      <a:r>
                        <a:rPr lang="en-US" altLang="ko-KR" sz="800" u="none" strike="noStrike" dirty="0">
                          <a:effectLst/>
                        </a:rPr>
                        <a:t>_</a:t>
                      </a:r>
                      <a:r>
                        <a:rPr lang="ko-KR" altLang="en-US" sz="800" u="none" strike="noStrike" dirty="0">
                          <a:effectLst/>
                        </a:rPr>
                        <a:t>중분류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count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13515051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항타</a:t>
                      </a:r>
                      <a:r>
                        <a:rPr lang="ko-KR" altLang="en-US" sz="800" u="none" strike="noStrike" dirty="0">
                          <a:effectLst/>
                        </a:rPr>
                        <a:t> 및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항발기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67701638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파이프서포트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36441857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굴착사면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62892031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지게차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113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10528564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창호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111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9599858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건설폐기물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106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16226678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콘크리트펌프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97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96397620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옹벽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94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6976161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천공기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5727718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작업대차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48446896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지지대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85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34298932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특수거푸집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갱폼 등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75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95587018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핀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72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33255549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벽체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95962544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전주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전선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1305761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콘크리트믹서트럭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71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81023973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띠장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6452706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지하매설물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87056163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절토사면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5246763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비산물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0432200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경사면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3471741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버팀보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8877801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천정패널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6932244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개구부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20863025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덕트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74615095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버팀대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88346595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와이어로프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8708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363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전처리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2-5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7BD57D6B-6792-446F-3715-692A461C7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915" y="2918947"/>
            <a:ext cx="2140341" cy="261135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046F4F6-72AF-AAAA-6DEF-210D11F8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11" y="2918949"/>
            <a:ext cx="1784541" cy="2611356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F9B8460-B4AB-A8F3-7AA0-4A1034A70B9F}"/>
              </a:ext>
            </a:extLst>
          </p:cNvPr>
          <p:cNvCxnSpPr/>
          <p:nvPr/>
        </p:nvCxnSpPr>
        <p:spPr>
          <a:xfrm flipH="1">
            <a:off x="2562855" y="4469564"/>
            <a:ext cx="655721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415A65D-8863-F32A-D203-EDD3071A102C}"/>
              </a:ext>
            </a:extLst>
          </p:cNvPr>
          <p:cNvSpPr txBox="1"/>
          <p:nvPr/>
        </p:nvSpPr>
        <p:spPr>
          <a:xfrm>
            <a:off x="186080" y="1761009"/>
            <a:ext cx="5357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범주형 변수 중 </a:t>
            </a:r>
            <a:r>
              <a:rPr lang="en-US" altLang="ko-KR" sz="1400" dirty="0">
                <a:latin typeface="+mj-ea"/>
                <a:ea typeface="+mj-ea"/>
              </a:rPr>
              <a:t>50</a:t>
            </a:r>
            <a:r>
              <a:rPr lang="ko-KR" altLang="en-US" sz="1400" dirty="0">
                <a:latin typeface="+mj-ea"/>
                <a:ea typeface="+mj-ea"/>
              </a:rPr>
              <a:t>종 이상의 </a:t>
            </a:r>
            <a:r>
              <a:rPr lang="ko-KR" altLang="en-US" sz="1400" dirty="0" err="1">
                <a:latin typeface="+mj-ea"/>
                <a:ea typeface="+mj-ea"/>
              </a:rPr>
              <a:t>고유값을</a:t>
            </a:r>
            <a:r>
              <a:rPr lang="ko-KR" altLang="en-US" sz="1400" dirty="0">
                <a:latin typeface="+mj-ea"/>
                <a:ea typeface="+mj-ea"/>
              </a:rPr>
              <a:t> 갖는 변수 중 비율이 </a:t>
            </a:r>
            <a:r>
              <a:rPr lang="en-US" altLang="ko-KR" sz="1400" dirty="0">
                <a:latin typeface="+mj-ea"/>
                <a:ea typeface="+mj-ea"/>
              </a:rPr>
              <a:t>1%</a:t>
            </a:r>
            <a:r>
              <a:rPr lang="ko-KR" altLang="en-US" sz="1400" dirty="0">
                <a:latin typeface="+mj-ea"/>
                <a:ea typeface="+mj-ea"/>
              </a:rPr>
              <a:t>미만인 항목은 </a:t>
            </a:r>
            <a:r>
              <a:rPr lang="en-US" altLang="ko-KR" sz="1400" dirty="0">
                <a:latin typeface="+mj-ea"/>
                <a:ea typeface="+mj-ea"/>
              </a:rPr>
              <a:t>`</a:t>
            </a:r>
            <a:r>
              <a:rPr lang="ko-KR" altLang="en-US" sz="1400" dirty="0">
                <a:latin typeface="+mj-ea"/>
                <a:ea typeface="+mj-ea"/>
              </a:rPr>
              <a:t>기타</a:t>
            </a:r>
            <a:r>
              <a:rPr lang="en-US" altLang="ko-KR" sz="1400" dirty="0">
                <a:latin typeface="+mj-ea"/>
                <a:ea typeface="+mj-ea"/>
              </a:rPr>
              <a:t>/</a:t>
            </a:r>
            <a:r>
              <a:rPr lang="ko-KR" altLang="en-US" sz="1400" dirty="0" err="1">
                <a:latin typeface="+mj-ea"/>
                <a:ea typeface="+mj-ea"/>
              </a:rPr>
              <a:t>분류불능</a:t>
            </a:r>
            <a:r>
              <a:rPr lang="en-US" altLang="ko-KR" sz="1400" dirty="0">
                <a:latin typeface="+mj-ea"/>
                <a:ea typeface="+mj-ea"/>
              </a:rPr>
              <a:t>` </a:t>
            </a:r>
            <a:r>
              <a:rPr lang="ko-KR" altLang="en-US" sz="1400" dirty="0">
                <a:latin typeface="+mj-ea"/>
                <a:ea typeface="+mj-ea"/>
              </a:rPr>
              <a:t>으로 </a:t>
            </a:r>
            <a:r>
              <a:rPr lang="ko-KR" altLang="en-US" sz="1400" dirty="0" err="1">
                <a:latin typeface="+mj-ea"/>
                <a:ea typeface="+mj-ea"/>
              </a:rPr>
              <a:t>재분류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7AD3AEE-CD7E-0561-2558-99EEEA2853C1}"/>
              </a:ext>
            </a:extLst>
          </p:cNvPr>
          <p:cNvSpPr/>
          <p:nvPr/>
        </p:nvSpPr>
        <p:spPr>
          <a:xfrm>
            <a:off x="643819" y="4313941"/>
            <a:ext cx="1636294" cy="24664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E91D24C-5E17-4731-436E-374AE80CE6C1}"/>
              </a:ext>
            </a:extLst>
          </p:cNvPr>
          <p:cNvSpPr/>
          <p:nvPr/>
        </p:nvSpPr>
        <p:spPr>
          <a:xfrm>
            <a:off x="3489915" y="3178962"/>
            <a:ext cx="2140341" cy="233408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318" y="1935273"/>
            <a:ext cx="1571625" cy="2114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801" y="1935273"/>
            <a:ext cx="1571625" cy="218122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AD3AEE-CD7E-0561-2558-99EEEA2853C1}"/>
              </a:ext>
            </a:extLst>
          </p:cNvPr>
          <p:cNvSpPr/>
          <p:nvPr/>
        </p:nvSpPr>
        <p:spPr>
          <a:xfrm>
            <a:off x="9199531" y="2458409"/>
            <a:ext cx="1307447" cy="66491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7AD3AEE-CD7E-0561-2558-99EEEA2853C1}"/>
              </a:ext>
            </a:extLst>
          </p:cNvPr>
          <p:cNvSpPr/>
          <p:nvPr/>
        </p:nvSpPr>
        <p:spPr>
          <a:xfrm>
            <a:off x="6866628" y="2458409"/>
            <a:ext cx="1348943" cy="63158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F9B8460-B4AB-A8F3-7AA0-4A1034A70B9F}"/>
              </a:ext>
            </a:extLst>
          </p:cNvPr>
          <p:cNvCxnSpPr/>
          <p:nvPr/>
        </p:nvCxnSpPr>
        <p:spPr>
          <a:xfrm flipH="1">
            <a:off x="8356930" y="2968575"/>
            <a:ext cx="655721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800" y="4267291"/>
            <a:ext cx="1571625" cy="22193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7843" y="4267290"/>
            <a:ext cx="1562100" cy="221932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67AD3AEE-CD7E-0561-2558-99EEEA2853C1}"/>
              </a:ext>
            </a:extLst>
          </p:cNvPr>
          <p:cNvSpPr/>
          <p:nvPr/>
        </p:nvSpPr>
        <p:spPr>
          <a:xfrm>
            <a:off x="9199531" y="4795462"/>
            <a:ext cx="1307447" cy="15708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AD3AEE-CD7E-0561-2558-99EEEA2853C1}"/>
              </a:ext>
            </a:extLst>
          </p:cNvPr>
          <p:cNvSpPr/>
          <p:nvPr/>
        </p:nvSpPr>
        <p:spPr>
          <a:xfrm>
            <a:off x="6866628" y="4795462"/>
            <a:ext cx="1348943" cy="15708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F9B8460-B4AB-A8F3-7AA0-4A1034A70B9F}"/>
              </a:ext>
            </a:extLst>
          </p:cNvPr>
          <p:cNvCxnSpPr/>
          <p:nvPr/>
        </p:nvCxnSpPr>
        <p:spPr>
          <a:xfrm flipH="1">
            <a:off x="8356930" y="5305628"/>
            <a:ext cx="655721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데이터 전처리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F4FD3A0-1FA4-4C7C-BBE1-3BC7EF66BB8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6958256" y="1264666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숫자형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데이터 전처리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F4FD3A0-1FA4-4C7C-BBE1-3BC7EF66BB8A}"/>
              </a:ext>
            </a:extLst>
          </p:cNvPr>
          <p:cNvSpPr/>
          <p:nvPr/>
        </p:nvSpPr>
        <p:spPr>
          <a:xfrm>
            <a:off x="675080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7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D4F16C2-695B-9223-2F15-430AAC7CD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248" y="2885697"/>
            <a:ext cx="2062044" cy="17206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43C251-D62C-6E5E-CEED-D29526E7C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41" y="2889743"/>
            <a:ext cx="826351" cy="151941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전처리</a:t>
                </a:r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차원 축소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2-5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F9B8460-B4AB-A8F3-7AA0-4A1034A70B9F}"/>
              </a:ext>
            </a:extLst>
          </p:cNvPr>
          <p:cNvCxnSpPr/>
          <p:nvPr/>
        </p:nvCxnSpPr>
        <p:spPr>
          <a:xfrm flipH="1">
            <a:off x="1729875" y="3548901"/>
            <a:ext cx="655721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415A65D-8863-F32A-D203-EDD3071A102C}"/>
              </a:ext>
            </a:extLst>
          </p:cNvPr>
          <p:cNvSpPr txBox="1"/>
          <p:nvPr/>
        </p:nvSpPr>
        <p:spPr>
          <a:xfrm>
            <a:off x="186080" y="1761009"/>
            <a:ext cx="5357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기상데이터에 대한 연속형 변수는 </a:t>
            </a:r>
            <a:r>
              <a:rPr lang="en-US" altLang="ko-KR" sz="1400" dirty="0">
                <a:latin typeface="+mj-ea"/>
                <a:ea typeface="+mj-ea"/>
              </a:rPr>
              <a:t>PCA</a:t>
            </a:r>
            <a:r>
              <a:rPr lang="ko-KR" altLang="en-US" sz="1400" dirty="0">
                <a:latin typeface="+mj-ea"/>
                <a:ea typeface="+mj-ea"/>
              </a:rPr>
              <a:t>를 통하여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개의 차원으로 축소 가능</a:t>
            </a:r>
            <a:r>
              <a:rPr lang="en-US" altLang="ko-KR" sz="1400" dirty="0">
                <a:latin typeface="+mj-ea"/>
                <a:ea typeface="+mj-ea"/>
              </a:rPr>
              <a:t>, 1</a:t>
            </a:r>
            <a:r>
              <a:rPr lang="ko-KR" altLang="en-US" sz="1400" dirty="0">
                <a:latin typeface="+mj-ea"/>
                <a:ea typeface="+mj-ea"/>
              </a:rPr>
              <a:t>개 </a:t>
            </a:r>
            <a:r>
              <a:rPr lang="en-US" altLang="ko-KR" sz="1400" dirty="0">
                <a:latin typeface="+mj-ea"/>
                <a:ea typeface="+mj-ea"/>
              </a:rPr>
              <a:t>Column</a:t>
            </a:r>
            <a:r>
              <a:rPr lang="ko-KR" altLang="en-US" sz="1400" dirty="0">
                <a:latin typeface="+mj-ea"/>
                <a:ea typeface="+mj-ea"/>
              </a:rPr>
              <a:t>으로 기존 컬럼의 설명된 변수를 </a:t>
            </a:r>
            <a:r>
              <a:rPr lang="en-US" altLang="ko-KR" sz="1400" dirty="0">
                <a:latin typeface="+mj-ea"/>
                <a:ea typeface="+mj-ea"/>
              </a:rPr>
              <a:t>0.99</a:t>
            </a:r>
            <a:r>
              <a:rPr lang="ko-KR" altLang="en-US" sz="1400" dirty="0">
                <a:latin typeface="+mj-ea"/>
                <a:ea typeface="+mj-ea"/>
              </a:rPr>
              <a:t>만큼 설명할 수 있음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7AD3AEE-CD7E-0561-2558-99EEEA2853C1}"/>
              </a:ext>
            </a:extLst>
          </p:cNvPr>
          <p:cNvSpPr/>
          <p:nvPr/>
        </p:nvSpPr>
        <p:spPr>
          <a:xfrm>
            <a:off x="553645" y="2889743"/>
            <a:ext cx="826351" cy="151941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E91D24C-5E17-4731-436E-374AE80CE6C1}"/>
              </a:ext>
            </a:extLst>
          </p:cNvPr>
          <p:cNvSpPr/>
          <p:nvPr/>
        </p:nvSpPr>
        <p:spPr>
          <a:xfrm>
            <a:off x="2969249" y="2885697"/>
            <a:ext cx="2062044" cy="172060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643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PCA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F4FD3A0-1FA4-4C7C-BBE1-3BC7EF66BB8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6958256" y="1264666"/>
            <a:ext cx="1933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Feature Selection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F4FD3A0-1FA4-4C7C-BBE1-3BC7EF66BB8A}"/>
              </a:ext>
            </a:extLst>
          </p:cNvPr>
          <p:cNvSpPr/>
          <p:nvPr/>
        </p:nvSpPr>
        <p:spPr>
          <a:xfrm>
            <a:off x="675080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E2D35-3CF0-A31A-7692-1BC8ED8EF5F7}"/>
              </a:ext>
            </a:extLst>
          </p:cNvPr>
          <p:cNvSpPr txBox="1"/>
          <p:nvPr/>
        </p:nvSpPr>
        <p:spPr>
          <a:xfrm>
            <a:off x="6648010" y="1852045"/>
            <a:ext cx="4807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차적으로 학습한 모델의 </a:t>
            </a:r>
            <a:r>
              <a:rPr lang="en-US" altLang="ko-KR" sz="1400" dirty="0">
                <a:latin typeface="+mj-ea"/>
                <a:ea typeface="+mj-ea"/>
              </a:rPr>
              <a:t>Feature Importance</a:t>
            </a:r>
            <a:r>
              <a:rPr lang="ko-KR" altLang="en-US" sz="1400" dirty="0">
                <a:latin typeface="+mj-ea"/>
                <a:ea typeface="+mj-ea"/>
              </a:rPr>
              <a:t>를 출력하여 해당 값이 </a:t>
            </a:r>
            <a:r>
              <a:rPr lang="en-US" altLang="ko-KR" sz="1400" dirty="0">
                <a:latin typeface="+mj-ea"/>
                <a:ea typeface="+mj-ea"/>
              </a:rPr>
              <a:t>0.001</a:t>
            </a:r>
            <a:r>
              <a:rPr lang="ko-KR" altLang="en-US" sz="1400" dirty="0">
                <a:latin typeface="+mj-ea"/>
                <a:ea typeface="+mj-ea"/>
              </a:rPr>
              <a:t>이상인 </a:t>
            </a:r>
            <a:r>
              <a:rPr lang="en-US" altLang="ko-KR" sz="1400" dirty="0">
                <a:latin typeface="+mj-ea"/>
                <a:ea typeface="+mj-ea"/>
              </a:rPr>
              <a:t>Feature</a:t>
            </a:r>
            <a:r>
              <a:rPr lang="ko-KR" altLang="en-US" sz="1400" dirty="0">
                <a:latin typeface="+mj-ea"/>
                <a:ea typeface="+mj-ea"/>
              </a:rPr>
              <a:t>만을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차 학습에 사용하여 차원 축소를 적용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모델 학습의 효율과 성능을 개선할 수 있음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000F2EB-E7AE-9225-BE8A-AB2259FA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112" y="2932531"/>
            <a:ext cx="3252837" cy="14134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836712-9666-B483-EB9D-33C55CD60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00" y="4988950"/>
            <a:ext cx="4807495" cy="18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8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단일 모델 성능 측정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5A5EAB-3FAD-7F40-330F-4BA22AE581CB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69F899B-E8A4-60DF-67B5-39FFE4C95C79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B85EF07-DFF1-1526-D50C-64E76CF3298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B798E39-343B-FB4F-0996-D6E8E8F561B9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A9E848-A6FB-3C9D-CE24-9D3E5DBA82DF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Machine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89C549-4856-B921-D387-9EEF960BDEA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806B43-2C7C-4830-DFD9-B4B018BEA9F9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07FE59-8996-402A-9A06-F630316A9E7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163C4A-5FCB-4B96-96DF-673447078A87}"/>
              </a:ext>
            </a:extLst>
          </p:cNvPr>
          <p:cNvSpPr txBox="1"/>
          <p:nvPr/>
        </p:nvSpPr>
        <p:spPr>
          <a:xfrm>
            <a:off x="309923" y="1843285"/>
            <a:ext cx="65445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1. </a:t>
            </a:r>
            <a:r>
              <a:rPr lang="en-US" altLang="ko-KR" sz="1200" dirty="0" err="1">
                <a:latin typeface="+mj-ea"/>
              </a:rPr>
              <a:t>RandomForest</a:t>
            </a:r>
            <a:r>
              <a:rPr lang="en-US" altLang="ko-KR" sz="1200" dirty="0">
                <a:latin typeface="+mj-ea"/>
              </a:rPr>
              <a:t>, </a:t>
            </a:r>
            <a:r>
              <a:rPr lang="en-US" altLang="ko-KR" sz="1200" dirty="0" err="1">
                <a:latin typeface="+mj-ea"/>
              </a:rPr>
              <a:t>XGBoost</a:t>
            </a:r>
            <a:r>
              <a:rPr lang="en-US" altLang="ko-KR" sz="1200" dirty="0">
                <a:latin typeface="+mj-ea"/>
              </a:rPr>
              <a:t>,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 err="1">
                <a:latin typeface="+mj-ea"/>
              </a:rPr>
              <a:t>LightGBM</a:t>
            </a:r>
            <a:r>
              <a:rPr lang="en-US" altLang="ko-KR" sz="1200" dirty="0">
                <a:latin typeface="+mj-ea"/>
              </a:rPr>
              <a:t>,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 err="1">
                <a:latin typeface="+mj-ea"/>
              </a:rPr>
              <a:t>CatBoost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총 </a:t>
            </a:r>
            <a:r>
              <a:rPr lang="en-US" altLang="ko-KR" sz="1200" dirty="0">
                <a:latin typeface="+mj-ea"/>
              </a:rPr>
              <a:t>4</a:t>
            </a:r>
            <a:r>
              <a:rPr lang="ko-KR" altLang="en-US" sz="1200" dirty="0">
                <a:latin typeface="+mj-ea"/>
              </a:rPr>
              <a:t>종의 모델을 대상으로 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j-ea"/>
              </a:rPr>
              <a:t>   학습 및 성능 평가 진행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2. </a:t>
            </a:r>
            <a:r>
              <a:rPr lang="ko-KR" altLang="en-US" sz="1200" dirty="0">
                <a:latin typeface="+mj-ea"/>
              </a:rPr>
              <a:t>각 모델은 </a:t>
            </a:r>
            <a:r>
              <a:rPr lang="en-US" altLang="ko-KR" sz="1200" dirty="0" err="1">
                <a:latin typeface="+mj-ea"/>
              </a:rPr>
              <a:t>GridsearchCV</a:t>
            </a:r>
            <a:r>
              <a:rPr lang="ko-KR" altLang="en-US" sz="1200" dirty="0">
                <a:latin typeface="+mj-ea"/>
              </a:rPr>
              <a:t>를 사용한 </a:t>
            </a:r>
            <a:r>
              <a:rPr lang="ko-KR" altLang="en-US" sz="1200" dirty="0" err="1">
                <a:latin typeface="+mj-ea"/>
              </a:rPr>
              <a:t>하이퍼파라미터</a:t>
            </a:r>
            <a:r>
              <a:rPr lang="ko-KR" altLang="en-US" sz="1200" dirty="0">
                <a:latin typeface="+mj-ea"/>
              </a:rPr>
              <a:t> 튜닝을 진행</a:t>
            </a:r>
            <a:r>
              <a:rPr lang="en-US" altLang="ko-KR" sz="1200" dirty="0">
                <a:latin typeface="+mj-ea"/>
              </a:rPr>
              <a:t>, cv = 10</a:t>
            </a:r>
            <a:r>
              <a:rPr lang="ko-KR" altLang="en-US" sz="1200" dirty="0">
                <a:latin typeface="+mj-ea"/>
              </a:rPr>
              <a:t>으로 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   </a:t>
            </a:r>
            <a:r>
              <a:rPr lang="ko-KR" altLang="en-US" sz="1200" dirty="0">
                <a:latin typeface="+mj-ea"/>
              </a:rPr>
              <a:t>각 모델 성능 교차검증을 진행함</a:t>
            </a:r>
            <a:endParaRPr lang="en-US" altLang="ko-KR" sz="1200" dirty="0"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3547A0-939D-4540-B9A9-2E14760032D7}"/>
              </a:ext>
            </a:extLst>
          </p:cNvPr>
          <p:cNvSpPr/>
          <p:nvPr/>
        </p:nvSpPr>
        <p:spPr>
          <a:xfrm>
            <a:off x="45866" y="2926307"/>
            <a:ext cx="68086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모델의 </a:t>
            </a:r>
            <a:r>
              <a:rPr lang="ko-KR" altLang="en-US" sz="1200" dirty="0" err="1">
                <a:latin typeface="+mj-ea"/>
              </a:rPr>
              <a:t>하이퍼파라미터</a:t>
            </a:r>
            <a:r>
              <a:rPr lang="ko-KR" altLang="en-US" sz="1200" dirty="0">
                <a:latin typeface="+mj-ea"/>
              </a:rPr>
              <a:t> 튜닝 </a:t>
            </a:r>
            <a:r>
              <a:rPr lang="en-US" altLang="ko-KR" sz="1200" dirty="0">
                <a:latin typeface="+mj-ea"/>
              </a:rPr>
              <a:t>: </a:t>
            </a:r>
            <a:r>
              <a:rPr lang="en-US" altLang="ko-KR" sz="1200" dirty="0" err="1">
                <a:latin typeface="+mj-ea"/>
              </a:rPr>
              <a:t>GridsearchCV</a:t>
            </a:r>
            <a:r>
              <a:rPr lang="ko-KR" altLang="en-US" sz="1200" dirty="0">
                <a:latin typeface="+mj-ea"/>
              </a:rPr>
              <a:t>를 활용한 </a:t>
            </a:r>
            <a:r>
              <a:rPr lang="ko-KR" altLang="en-US" sz="1200" dirty="0" err="1">
                <a:latin typeface="+mj-ea"/>
              </a:rPr>
              <a:t>하이퍼파라미터별</a:t>
            </a:r>
            <a:r>
              <a:rPr lang="ko-KR" altLang="en-US" sz="1200" dirty="0">
                <a:latin typeface="+mj-ea"/>
              </a:rPr>
              <a:t> 성능 탐색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</a:rPr>
              <a:t>Cross validation</a:t>
            </a:r>
            <a:r>
              <a:rPr lang="ko-KR" altLang="en-US" sz="1200" dirty="0">
                <a:latin typeface="+mj-ea"/>
              </a:rPr>
              <a:t>으로 </a:t>
            </a:r>
            <a:r>
              <a:rPr lang="en-US" altLang="ko-KR" sz="1200" dirty="0">
                <a:latin typeface="+mj-ea"/>
              </a:rPr>
              <a:t>10</a:t>
            </a:r>
            <a:r>
              <a:rPr lang="ko-KR" altLang="en-US" sz="1200" dirty="0">
                <a:latin typeface="+mj-ea"/>
              </a:rPr>
              <a:t>분할 </a:t>
            </a:r>
            <a:r>
              <a:rPr lang="en-US" altLang="ko-KR" sz="1200" dirty="0">
                <a:latin typeface="+mj-ea"/>
              </a:rPr>
              <a:t>k-fold</a:t>
            </a:r>
            <a:r>
              <a:rPr lang="ko-KR" altLang="en-US" sz="1200" dirty="0">
                <a:latin typeface="+mj-ea"/>
              </a:rPr>
              <a:t>를 수행하여 </a:t>
            </a:r>
            <a:r>
              <a:rPr lang="ko-KR" altLang="en-US" sz="1200" dirty="0" err="1">
                <a:latin typeface="+mj-ea"/>
              </a:rPr>
              <a:t>과적합</a:t>
            </a:r>
            <a:r>
              <a:rPr lang="ko-KR" altLang="en-US" sz="1200" dirty="0">
                <a:latin typeface="+mj-ea"/>
              </a:rPr>
              <a:t> 방지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성능 평가 지표는 정확도</a:t>
            </a:r>
            <a:r>
              <a:rPr lang="en-US" altLang="ko-KR" sz="1200" dirty="0">
                <a:latin typeface="+mj-ea"/>
              </a:rPr>
              <a:t>(Accuracy)</a:t>
            </a:r>
            <a:r>
              <a:rPr lang="ko-KR" altLang="en-US" sz="1200" dirty="0">
                <a:latin typeface="+mj-ea"/>
              </a:rPr>
              <a:t>를 사용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</a:rPr>
              <a:t>Validation set</a:t>
            </a:r>
            <a:r>
              <a:rPr lang="ko-KR" altLang="en-US" sz="1200" dirty="0">
                <a:latin typeface="+mj-ea"/>
              </a:rPr>
              <a:t>의 </a:t>
            </a:r>
            <a:r>
              <a:rPr lang="en-US" altLang="ko-KR" sz="1200" dirty="0" err="1">
                <a:latin typeface="+mj-ea"/>
              </a:rPr>
              <a:t>Acuuracy</a:t>
            </a:r>
            <a:r>
              <a:rPr lang="ko-KR" altLang="en-US" sz="1200" dirty="0">
                <a:latin typeface="+mj-ea"/>
              </a:rPr>
              <a:t>를 평가 기준으로 선택하되 </a:t>
            </a:r>
            <a:r>
              <a:rPr lang="en-US" altLang="ko-KR" sz="1200" dirty="0">
                <a:latin typeface="+mj-ea"/>
              </a:rPr>
              <a:t>Train set</a:t>
            </a:r>
            <a:r>
              <a:rPr lang="ko-KR" altLang="en-US" sz="1200" dirty="0">
                <a:latin typeface="+mj-ea"/>
              </a:rPr>
              <a:t>의 </a:t>
            </a:r>
            <a:r>
              <a:rPr lang="en-US" altLang="ko-KR" sz="1200" dirty="0">
                <a:latin typeface="+mj-ea"/>
              </a:rPr>
              <a:t>Accuracy</a:t>
            </a:r>
            <a:r>
              <a:rPr lang="ko-KR" altLang="en-US" sz="1200" dirty="0">
                <a:latin typeface="+mj-ea"/>
              </a:rPr>
              <a:t>를 </a:t>
            </a:r>
            <a:r>
              <a:rPr lang="ko-KR" altLang="en-US" sz="1200" dirty="0" err="1">
                <a:latin typeface="+mj-ea"/>
              </a:rPr>
              <a:t>과적합</a:t>
            </a:r>
            <a:r>
              <a:rPr lang="ko-KR" altLang="en-US" sz="1200" dirty="0">
                <a:latin typeface="+mj-ea"/>
              </a:rPr>
              <a:t> 판별에 참고함</a:t>
            </a:r>
            <a:endParaRPr lang="en-US" altLang="ko-KR" sz="1200" dirty="0">
              <a:latin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95A72B-8034-41DB-9E40-29D585F7DCF1}"/>
              </a:ext>
            </a:extLst>
          </p:cNvPr>
          <p:cNvSpPr/>
          <p:nvPr/>
        </p:nvSpPr>
        <p:spPr>
          <a:xfrm>
            <a:off x="309923" y="43005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3. </a:t>
            </a:r>
            <a:r>
              <a:rPr lang="ko-KR" altLang="en-US" sz="1200" dirty="0">
                <a:latin typeface="+mj-ea"/>
              </a:rPr>
              <a:t>개별 모델 훈련 결과 </a:t>
            </a:r>
            <a:r>
              <a:rPr lang="en-US" altLang="ko-KR" sz="1200" dirty="0" err="1">
                <a:latin typeface="+mj-ea"/>
              </a:rPr>
              <a:t>LightGBM</a:t>
            </a:r>
            <a:r>
              <a:rPr lang="ko-KR" altLang="en-US" sz="1200" dirty="0">
                <a:latin typeface="+mj-ea"/>
              </a:rPr>
              <a:t>에서 가장 우수한 성능을 확인함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   </a:t>
            </a:r>
            <a:r>
              <a:rPr lang="en-US" altLang="ko-KR" sz="1200" dirty="0" err="1">
                <a:latin typeface="+mj-ea"/>
              </a:rPr>
              <a:t>RandomForest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모델의 경우 훈련 데이터에 대한 과대적합이 발생</a:t>
            </a:r>
            <a:endParaRPr lang="en-US" altLang="ko-KR" sz="1200" dirty="0">
              <a:latin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D9FECF6-739A-4E45-8578-0F9AA7137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285" y="1179643"/>
            <a:ext cx="5108635" cy="56264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75A3E8-04CC-4F04-9739-FE2BC1269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071778"/>
            <a:ext cx="2813026" cy="13837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3909B74-F1A4-4B12-8861-7E603B21D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113" y="5071779"/>
            <a:ext cx="3199929" cy="13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60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209CD8-B259-BB1B-7D92-FB0DC9CE1F52}"/>
              </a:ext>
            </a:extLst>
          </p:cNvPr>
          <p:cNvSpPr txBox="1"/>
          <p:nvPr/>
        </p:nvSpPr>
        <p:spPr>
          <a:xfrm>
            <a:off x="294080" y="1279398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앙상블 모델 성능 측정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C3371A-787A-7835-EBC5-B13A7EED5AAF}"/>
              </a:ext>
            </a:extLst>
          </p:cNvPr>
          <p:cNvSpPr/>
          <p:nvPr/>
        </p:nvSpPr>
        <p:spPr>
          <a:xfrm>
            <a:off x="955750" y="3174125"/>
            <a:ext cx="928320" cy="313509"/>
          </a:xfrm>
          <a:prstGeom prst="roundRect">
            <a:avLst/>
          </a:prstGeom>
          <a:solidFill>
            <a:srgbClr val="D2DDEE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accent5">
                    <a:lumMod val="50000"/>
                  </a:schemeClr>
                </a:solidFill>
              </a:rPr>
              <a:t>XGBoost</a:t>
            </a:r>
            <a:endParaRPr lang="ko-KR" altLang="en-US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E7CF89D-0B8C-8908-EA6D-8D9DC946A14B}"/>
              </a:ext>
            </a:extLst>
          </p:cNvPr>
          <p:cNvSpPr/>
          <p:nvPr/>
        </p:nvSpPr>
        <p:spPr>
          <a:xfrm>
            <a:off x="2115527" y="3174125"/>
            <a:ext cx="928320" cy="313509"/>
          </a:xfrm>
          <a:prstGeom prst="roundRect">
            <a:avLst/>
          </a:prstGeom>
          <a:solidFill>
            <a:srgbClr val="D2DDEE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accent5">
                    <a:lumMod val="50000"/>
                  </a:schemeClr>
                </a:solidFill>
              </a:rPr>
              <a:t>LightGBM</a:t>
            </a:r>
            <a:endParaRPr lang="ko-KR" altLang="en-US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8502BB9-16C4-011B-E249-CAB512A8CF97}"/>
              </a:ext>
            </a:extLst>
          </p:cNvPr>
          <p:cNvSpPr/>
          <p:nvPr/>
        </p:nvSpPr>
        <p:spPr>
          <a:xfrm>
            <a:off x="3275304" y="3182833"/>
            <a:ext cx="928320" cy="313509"/>
          </a:xfrm>
          <a:prstGeom prst="roundRect">
            <a:avLst/>
          </a:prstGeom>
          <a:solidFill>
            <a:srgbClr val="D2DDEE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accent5">
                    <a:lumMod val="50000"/>
                  </a:schemeClr>
                </a:solidFill>
              </a:rPr>
              <a:t>CatBoost</a:t>
            </a:r>
            <a:endParaRPr lang="ko-KR" altLang="en-US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C950C0C-E6EF-BF6E-6311-ED3482A9E15E}"/>
              </a:ext>
            </a:extLst>
          </p:cNvPr>
          <p:cNvSpPr/>
          <p:nvPr/>
        </p:nvSpPr>
        <p:spPr>
          <a:xfrm>
            <a:off x="2115527" y="4413524"/>
            <a:ext cx="928320" cy="313509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Voting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970A89-7D61-2D7C-891C-0B74CCDA91C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638FF0A-A819-2957-C1B2-F139BBFF6E1A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DB29287-77AB-88FF-BF34-00D22B4E06D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68EF5DC-09CA-36D3-853D-BDAED19B1D58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E2D2DA-1C34-9883-EEAD-EBFB6A5BC145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Machine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490854-076F-8306-EA91-B411C162C334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65584-32BD-2FBB-1B40-3BCC7F4F6126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E83BD9-CAD8-4D2C-9577-B57018E63B5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D1B121-D7C0-4D4F-B2D9-EA30048EA2DA}"/>
              </a:ext>
            </a:extLst>
          </p:cNvPr>
          <p:cNvSpPr/>
          <p:nvPr/>
        </p:nvSpPr>
        <p:spPr>
          <a:xfrm>
            <a:off x="309923" y="4812412"/>
            <a:ext cx="7167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4. </a:t>
            </a:r>
            <a:r>
              <a:rPr lang="ko-KR" altLang="en-US" sz="1200" dirty="0">
                <a:latin typeface="+mj-ea"/>
              </a:rPr>
              <a:t>앙상블 결과 </a:t>
            </a:r>
            <a:r>
              <a:rPr lang="en-US" altLang="ko-KR" sz="1200" dirty="0">
                <a:latin typeface="+mj-ea"/>
              </a:rPr>
              <a:t>(Soft) Voting</a:t>
            </a:r>
            <a:r>
              <a:rPr lang="ko-KR" altLang="en-US" sz="1200" dirty="0">
                <a:latin typeface="+mj-ea"/>
              </a:rPr>
              <a:t>에서 모델 성능이 </a:t>
            </a:r>
            <a:r>
              <a:rPr lang="en-US" altLang="ko-KR" sz="1200" dirty="0" err="1">
                <a:latin typeface="+mj-ea"/>
              </a:rPr>
              <a:t>LightGBM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단일 모델 성능보다 우수한 결과를 보임</a:t>
            </a:r>
            <a:endParaRPr lang="en-US" altLang="ko-KR" sz="1200" dirty="0">
              <a:latin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77E2EE-0418-401A-9360-911E540DD3A5}"/>
              </a:ext>
            </a:extLst>
          </p:cNvPr>
          <p:cNvSpPr txBox="1"/>
          <p:nvPr/>
        </p:nvSpPr>
        <p:spPr>
          <a:xfrm>
            <a:off x="309923" y="1843285"/>
            <a:ext cx="85959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1. </a:t>
            </a:r>
            <a:r>
              <a:rPr lang="ko-KR" altLang="en-US" sz="1200" dirty="0">
                <a:latin typeface="+mj-ea"/>
              </a:rPr>
              <a:t>목적 </a:t>
            </a:r>
            <a:r>
              <a:rPr lang="en-US" altLang="ko-KR" sz="1200" dirty="0">
                <a:latin typeface="+mj-ea"/>
              </a:rPr>
              <a:t>: </a:t>
            </a:r>
            <a:r>
              <a:rPr lang="ko-KR" altLang="en-US" sz="1200" dirty="0">
                <a:latin typeface="+mj-ea"/>
              </a:rPr>
              <a:t>단일 모델로서 일정 이상의 성능을 나타내는 모델들을 </a:t>
            </a:r>
            <a:r>
              <a:rPr lang="ko-KR" altLang="en-US" sz="1200" dirty="0" err="1">
                <a:latin typeface="+mj-ea"/>
              </a:rPr>
              <a:t>앙상블하여</a:t>
            </a:r>
            <a:r>
              <a:rPr lang="ko-KR" altLang="en-US" sz="1200" dirty="0">
                <a:latin typeface="+mj-ea"/>
              </a:rPr>
              <a:t> 추가적인 성능 향상이 가능한지의 여부를 확인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2. </a:t>
            </a:r>
            <a:r>
              <a:rPr lang="ko-KR" altLang="en-US" sz="1200" dirty="0">
                <a:latin typeface="+mj-ea"/>
              </a:rPr>
              <a:t>각 모델의 성능을 확인한 결과 </a:t>
            </a:r>
            <a:r>
              <a:rPr lang="en-US" altLang="ko-KR" sz="1200" dirty="0" err="1">
                <a:latin typeface="+mj-ea"/>
              </a:rPr>
              <a:t>XGBoost</a:t>
            </a:r>
            <a:r>
              <a:rPr lang="en-US" altLang="ko-KR" sz="1200" dirty="0">
                <a:latin typeface="+mj-ea"/>
              </a:rPr>
              <a:t>, </a:t>
            </a:r>
            <a:r>
              <a:rPr lang="en-US" altLang="ko-KR" sz="1200" dirty="0" err="1">
                <a:latin typeface="+mj-ea"/>
              </a:rPr>
              <a:t>LightGBM</a:t>
            </a:r>
            <a:r>
              <a:rPr lang="en-US" altLang="ko-KR" sz="1200" dirty="0">
                <a:latin typeface="+mj-ea"/>
              </a:rPr>
              <a:t>, </a:t>
            </a:r>
            <a:r>
              <a:rPr lang="en-US" altLang="ko-KR" sz="1200" dirty="0" err="1">
                <a:latin typeface="+mj-ea"/>
              </a:rPr>
              <a:t>CatBoost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>
                <a:latin typeface="+mj-ea"/>
              </a:rPr>
              <a:t>3</a:t>
            </a:r>
            <a:r>
              <a:rPr lang="ko-KR" altLang="en-US" sz="1200" dirty="0">
                <a:latin typeface="+mj-ea"/>
              </a:rPr>
              <a:t>종의 모델을 사용하기로 결정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3. </a:t>
            </a:r>
            <a:r>
              <a:rPr lang="ko-KR" altLang="en-US" sz="1200" dirty="0">
                <a:latin typeface="+mj-ea"/>
              </a:rPr>
              <a:t>다수의 다른 종류의 모델을 </a:t>
            </a:r>
            <a:r>
              <a:rPr lang="ko-KR" altLang="en-US" sz="1200" dirty="0" err="1">
                <a:latin typeface="+mj-ea"/>
              </a:rPr>
              <a:t>앙상블하는</a:t>
            </a:r>
            <a:r>
              <a:rPr lang="ko-KR" altLang="en-US" sz="1200" dirty="0">
                <a:latin typeface="+mj-ea"/>
              </a:rPr>
              <a:t> 방법으로 </a:t>
            </a:r>
            <a:r>
              <a:rPr lang="en-US" altLang="ko-KR" sz="1200" dirty="0">
                <a:latin typeface="+mj-ea"/>
              </a:rPr>
              <a:t>Voting</a:t>
            </a:r>
            <a:r>
              <a:rPr lang="ko-KR" altLang="en-US" sz="1200" dirty="0">
                <a:latin typeface="+mj-ea"/>
              </a:rPr>
              <a:t>과 </a:t>
            </a:r>
            <a:r>
              <a:rPr lang="en-US" altLang="ko-KR" sz="1200" dirty="0">
                <a:latin typeface="+mj-ea"/>
              </a:rPr>
              <a:t>Stacking</a:t>
            </a:r>
            <a:r>
              <a:rPr lang="ko-KR" altLang="en-US" sz="1200" dirty="0">
                <a:latin typeface="+mj-ea"/>
              </a:rPr>
              <a:t>을 선정</a:t>
            </a:r>
            <a:endParaRPr lang="en-US" altLang="ko-KR" sz="1200" dirty="0">
              <a:latin typeface="+mj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99837E-6C4C-4AE2-8E4A-A7231BC3737A}"/>
              </a:ext>
            </a:extLst>
          </p:cNvPr>
          <p:cNvSpPr/>
          <p:nvPr/>
        </p:nvSpPr>
        <p:spPr>
          <a:xfrm>
            <a:off x="47624" y="2697654"/>
            <a:ext cx="4438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</a:rPr>
              <a:t>Stacking</a:t>
            </a:r>
            <a:r>
              <a:rPr lang="ko-KR" altLang="en-US" sz="1200" dirty="0">
                <a:latin typeface="+mj-ea"/>
              </a:rPr>
              <a:t>의 </a:t>
            </a:r>
            <a:r>
              <a:rPr lang="en-US" altLang="ko-KR" sz="1200" dirty="0">
                <a:latin typeface="+mj-ea"/>
              </a:rPr>
              <a:t>Final estimator</a:t>
            </a:r>
            <a:r>
              <a:rPr lang="ko-KR" altLang="en-US" sz="1200" dirty="0">
                <a:latin typeface="+mj-ea"/>
              </a:rPr>
              <a:t>는 </a:t>
            </a:r>
            <a:r>
              <a:rPr lang="en-US" altLang="ko-KR" sz="1200" dirty="0" err="1">
                <a:latin typeface="+mj-ea"/>
              </a:rPr>
              <a:t>XGBoost</a:t>
            </a:r>
            <a:r>
              <a:rPr lang="ko-KR" altLang="en-US" sz="1200" dirty="0">
                <a:latin typeface="+mj-ea"/>
              </a:rPr>
              <a:t>를 사용</a:t>
            </a:r>
            <a:endParaRPr lang="en-US" altLang="ko-KR" sz="1200" dirty="0">
              <a:latin typeface="+mj-ea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22770B5-B8C8-4549-97C6-3BFF0B17DD3B}"/>
              </a:ext>
            </a:extLst>
          </p:cNvPr>
          <p:cNvCxnSpPr>
            <a:cxnSpLocks/>
            <a:stCxn id="8" idx="2"/>
            <a:endCxn id="16" idx="2"/>
          </p:cNvCxnSpPr>
          <p:nvPr/>
        </p:nvCxnSpPr>
        <p:spPr>
          <a:xfrm rot="16200000" flipH="1">
            <a:off x="2575333" y="2332211"/>
            <a:ext cx="8708" cy="2319554"/>
          </a:xfrm>
          <a:prstGeom prst="bentConnector3">
            <a:avLst>
              <a:gd name="adj1" fmla="val 49857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F82FFAB-DEFA-4D04-910A-4D562A5C17F7}"/>
              </a:ext>
            </a:extLst>
          </p:cNvPr>
          <p:cNvCxnSpPr>
            <a:stCxn id="14" idx="2"/>
            <a:endCxn id="32" idx="0"/>
          </p:cNvCxnSpPr>
          <p:nvPr/>
        </p:nvCxnSpPr>
        <p:spPr>
          <a:xfrm>
            <a:off x="2579687" y="3487634"/>
            <a:ext cx="0" cy="925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0D121531-1BCB-472F-8610-1FE15565D017}"/>
              </a:ext>
            </a:extLst>
          </p:cNvPr>
          <p:cNvCxnSpPr>
            <a:cxnSpLocks/>
            <a:stCxn id="71" idx="2"/>
          </p:cNvCxnSpPr>
          <p:nvPr/>
        </p:nvCxnSpPr>
        <p:spPr>
          <a:xfrm rot="5400000" flipH="1">
            <a:off x="6621951" y="2333933"/>
            <a:ext cx="4354" cy="2319552"/>
          </a:xfrm>
          <a:prstGeom prst="bentConnector4">
            <a:avLst>
              <a:gd name="adj1" fmla="val -15021819"/>
              <a:gd name="adj2" fmla="val 999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34BE02A-5856-4C05-B5D4-45D4FC740720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6624126" y="3491532"/>
            <a:ext cx="2" cy="921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B121665-5024-4514-9361-5B74050794F7}"/>
              </a:ext>
            </a:extLst>
          </p:cNvPr>
          <p:cNvGrpSpPr/>
          <p:nvPr/>
        </p:nvGrpSpPr>
        <p:grpSpPr>
          <a:xfrm>
            <a:off x="5000190" y="3182377"/>
            <a:ext cx="3247874" cy="313509"/>
            <a:chOff x="5000190" y="3182377"/>
            <a:chExt cx="3247874" cy="313509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B325C375-217B-4AEB-B7D8-4D09C1B0759B}"/>
                </a:ext>
              </a:extLst>
            </p:cNvPr>
            <p:cNvSpPr/>
            <p:nvPr/>
          </p:nvSpPr>
          <p:spPr>
            <a:xfrm>
              <a:off x="5000190" y="3182377"/>
              <a:ext cx="928320" cy="313509"/>
            </a:xfrm>
            <a:prstGeom prst="roundRect">
              <a:avLst/>
            </a:prstGeom>
            <a:solidFill>
              <a:srgbClr val="D2DDEE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XGBoost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1966760E-BADF-4F1E-8728-786338B4A750}"/>
                </a:ext>
              </a:extLst>
            </p:cNvPr>
            <p:cNvSpPr/>
            <p:nvPr/>
          </p:nvSpPr>
          <p:spPr>
            <a:xfrm>
              <a:off x="6159967" y="3182377"/>
              <a:ext cx="928320" cy="313509"/>
            </a:xfrm>
            <a:prstGeom prst="roundRect">
              <a:avLst/>
            </a:prstGeom>
            <a:solidFill>
              <a:srgbClr val="D2DDEE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LightGBM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24DDEC73-2276-4F5C-B96D-1C1D24DFD4BD}"/>
                </a:ext>
              </a:extLst>
            </p:cNvPr>
            <p:cNvSpPr/>
            <p:nvPr/>
          </p:nvSpPr>
          <p:spPr>
            <a:xfrm>
              <a:off x="7319744" y="3182377"/>
              <a:ext cx="928320" cy="313509"/>
            </a:xfrm>
            <a:prstGeom prst="roundRect">
              <a:avLst/>
            </a:prstGeom>
            <a:solidFill>
              <a:srgbClr val="D2DDEE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CatBoost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51D482B-62A4-49B0-9225-BAB4AB26A9A6}"/>
              </a:ext>
            </a:extLst>
          </p:cNvPr>
          <p:cNvSpPr/>
          <p:nvPr/>
        </p:nvSpPr>
        <p:spPr>
          <a:xfrm>
            <a:off x="6159966" y="4413524"/>
            <a:ext cx="928320" cy="313509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Stacking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AF532DF-AB69-4070-9E0E-84201C43829F}"/>
              </a:ext>
            </a:extLst>
          </p:cNvPr>
          <p:cNvGrpSpPr/>
          <p:nvPr/>
        </p:nvGrpSpPr>
        <p:grpSpPr>
          <a:xfrm>
            <a:off x="4999567" y="3592759"/>
            <a:ext cx="3248497" cy="313509"/>
            <a:chOff x="4999567" y="3660625"/>
            <a:chExt cx="3248497" cy="313509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F1FDA5D8-29E2-49F1-8AE3-76CE7F6D17AC}"/>
                </a:ext>
              </a:extLst>
            </p:cNvPr>
            <p:cNvSpPr/>
            <p:nvPr/>
          </p:nvSpPr>
          <p:spPr>
            <a:xfrm>
              <a:off x="4999567" y="3660625"/>
              <a:ext cx="928320" cy="313509"/>
            </a:xfrm>
            <a:prstGeom prst="roundRect">
              <a:avLst/>
            </a:prstGeom>
            <a:solidFill>
              <a:srgbClr val="B3C5E3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Set1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43B328C0-17BD-428F-A8B9-EFA2FE151979}"/>
                </a:ext>
              </a:extLst>
            </p:cNvPr>
            <p:cNvSpPr/>
            <p:nvPr/>
          </p:nvSpPr>
          <p:spPr>
            <a:xfrm>
              <a:off x="6159966" y="3660625"/>
              <a:ext cx="928320" cy="313509"/>
            </a:xfrm>
            <a:prstGeom prst="roundRect">
              <a:avLst/>
            </a:prstGeom>
            <a:solidFill>
              <a:srgbClr val="B3C5E3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Set2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6724EDC4-BD8B-4027-83F0-1CCE0B657DA0}"/>
                </a:ext>
              </a:extLst>
            </p:cNvPr>
            <p:cNvSpPr/>
            <p:nvPr/>
          </p:nvSpPr>
          <p:spPr>
            <a:xfrm>
              <a:off x="7319744" y="3660625"/>
              <a:ext cx="928320" cy="313509"/>
            </a:xfrm>
            <a:prstGeom prst="roundRect">
              <a:avLst/>
            </a:prstGeom>
            <a:solidFill>
              <a:srgbClr val="B3C5E3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Set3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3B5EBECE-573E-4080-92A7-7B07B212A019}"/>
              </a:ext>
            </a:extLst>
          </p:cNvPr>
          <p:cNvSpPr/>
          <p:nvPr/>
        </p:nvSpPr>
        <p:spPr>
          <a:xfrm>
            <a:off x="6163297" y="4003141"/>
            <a:ext cx="928320" cy="3135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accent5">
                    <a:lumMod val="50000"/>
                  </a:schemeClr>
                </a:solidFill>
              </a:rPr>
              <a:t>XGBoost</a:t>
            </a:r>
            <a:endParaRPr lang="ko-KR" altLang="en-US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85D495E-AFB0-400A-9C0F-13ED91908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527" y="5246934"/>
            <a:ext cx="3075948" cy="1277576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EFD25C6-3C99-4B19-AFC3-FC302369C4B5}"/>
              </a:ext>
            </a:extLst>
          </p:cNvPr>
          <p:cNvCxnSpPr>
            <a:cxnSpLocks/>
          </p:cNvCxnSpPr>
          <p:nvPr/>
        </p:nvCxnSpPr>
        <p:spPr>
          <a:xfrm>
            <a:off x="2147277" y="5991225"/>
            <a:ext cx="2338998" cy="0"/>
          </a:xfrm>
          <a:prstGeom prst="line">
            <a:avLst/>
          </a:prstGeom>
          <a:ln w="19050">
            <a:solidFill>
              <a:srgbClr val="FFBD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0D6E630E-E18B-4C20-A647-77568E3B4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456" y="2209340"/>
            <a:ext cx="3621513" cy="451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41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209CD8-B259-BB1B-7D92-FB0DC9CE1F52}"/>
              </a:ext>
            </a:extLst>
          </p:cNvPr>
          <p:cNvSpPr txBox="1"/>
          <p:nvPr/>
        </p:nvSpPr>
        <p:spPr>
          <a:xfrm>
            <a:off x="294080" y="1279398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종속변수 분리 모델 성능 측정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970A89-7D61-2D7C-891C-0B74CCDA91C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638FF0A-A819-2957-C1B2-F139BBFF6E1A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DB29287-77AB-88FF-BF34-00D22B4E06D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68EF5DC-09CA-36D3-853D-BDAED19B1D58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E2D2DA-1C34-9883-EEAD-EBFB6A5BC145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Machine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490854-076F-8306-EA91-B411C162C334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65584-32BD-2FBB-1B40-3BCC7F4F6126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E83BD9-CAD8-4D2C-9577-B57018E63B5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D1B121-D7C0-4D4F-B2D9-EA30048EA2DA}"/>
              </a:ext>
            </a:extLst>
          </p:cNvPr>
          <p:cNvSpPr/>
          <p:nvPr/>
        </p:nvSpPr>
        <p:spPr>
          <a:xfrm>
            <a:off x="309923" y="4812412"/>
            <a:ext cx="716734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3. </a:t>
            </a:r>
            <a:r>
              <a:rPr lang="ko-KR" altLang="en-US" sz="1200" dirty="0">
                <a:latin typeface="+mj-ea"/>
              </a:rPr>
              <a:t>각 모델의 정확도는 변수 미분리 모델의 정확도보다 높음</a:t>
            </a:r>
            <a:endParaRPr lang="en-US" altLang="ko-KR" sz="1200" dirty="0">
              <a:latin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77E2EE-0418-401A-9360-911E540DD3A5}"/>
              </a:ext>
            </a:extLst>
          </p:cNvPr>
          <p:cNvSpPr txBox="1"/>
          <p:nvPr/>
        </p:nvSpPr>
        <p:spPr>
          <a:xfrm>
            <a:off x="309923" y="1843285"/>
            <a:ext cx="8166533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1. </a:t>
            </a:r>
            <a:r>
              <a:rPr lang="ko-KR" altLang="en-US" sz="1200" dirty="0">
                <a:latin typeface="+mj-ea"/>
              </a:rPr>
              <a:t>목적 </a:t>
            </a:r>
            <a:r>
              <a:rPr lang="en-US" altLang="ko-KR" sz="1200" dirty="0">
                <a:latin typeface="+mj-ea"/>
              </a:rPr>
              <a:t>: </a:t>
            </a:r>
            <a:r>
              <a:rPr lang="ko-KR" altLang="en-US" sz="1200" dirty="0">
                <a:latin typeface="+mj-ea"/>
              </a:rPr>
              <a:t>변수를 특정 기준에 따라 분리하여 모델링을 별도로 수행하여 모델 성능 향상여부를 확인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2. </a:t>
            </a:r>
            <a:r>
              <a:rPr lang="ko-KR" altLang="en-US" sz="1200" dirty="0">
                <a:latin typeface="+mj-ea"/>
              </a:rPr>
              <a:t>변수를 분리한 모델의 정확도가 개선될 수 있으나 임의 변수 예측 시 어떤 모델을 선택할 것인지에 대한 정확도를 추가로 고려할 필요가 있음</a:t>
            </a:r>
            <a:endParaRPr lang="en-US" altLang="ko-KR" sz="1200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AE21C1-FFBE-1385-EB98-2982CBB75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0" y="4035594"/>
            <a:ext cx="7230484" cy="2953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D81587-2D63-EB8D-D3A5-8948AA887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80" y="3207078"/>
            <a:ext cx="4563112" cy="33342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B88096-8BCB-7B11-CF35-05CCC53A9E07}"/>
              </a:ext>
            </a:extLst>
          </p:cNvPr>
          <p:cNvSpPr/>
          <p:nvPr/>
        </p:nvSpPr>
        <p:spPr>
          <a:xfrm>
            <a:off x="-103799" y="2810172"/>
            <a:ext cx="443865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모델 </a:t>
            </a:r>
            <a:r>
              <a:rPr lang="en-US" altLang="ko-KR" sz="1200" dirty="0">
                <a:latin typeface="+mj-ea"/>
              </a:rPr>
              <a:t>A </a:t>
            </a:r>
            <a:r>
              <a:rPr lang="ko-KR" altLang="en-US" sz="1200" dirty="0">
                <a:latin typeface="+mj-ea"/>
              </a:rPr>
              <a:t>종속변수</a:t>
            </a:r>
            <a:endParaRPr lang="en-US" altLang="ko-KR" sz="1200" dirty="0">
              <a:latin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75718F-85CE-DE10-530C-CF1E281BD09F}"/>
              </a:ext>
            </a:extLst>
          </p:cNvPr>
          <p:cNvSpPr/>
          <p:nvPr/>
        </p:nvSpPr>
        <p:spPr>
          <a:xfrm>
            <a:off x="-103799" y="3633200"/>
            <a:ext cx="443865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모델 </a:t>
            </a:r>
            <a:r>
              <a:rPr lang="en-US" altLang="ko-KR" sz="1200" dirty="0">
                <a:latin typeface="+mj-ea"/>
              </a:rPr>
              <a:t>B </a:t>
            </a:r>
            <a:r>
              <a:rPr lang="ko-KR" altLang="en-US" sz="1200" dirty="0">
                <a:latin typeface="+mj-ea"/>
              </a:rPr>
              <a:t>종속변수</a:t>
            </a:r>
            <a:endParaRPr lang="en-US" altLang="ko-KR" sz="1200" dirty="0">
              <a:latin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414D2E-AAE8-9E33-CFE7-F7A68DA35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619" y="5271511"/>
            <a:ext cx="2695951" cy="1238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F40416-E0DE-6819-8B24-F99428C0A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328" y="2549046"/>
            <a:ext cx="4262630" cy="418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66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76E95CA-F61D-D21B-AA82-A787ABFA1E6C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98E5FD1-39CB-E72F-1319-513ACD70AFDC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67C2D54-8478-3110-ABEE-C9F3347A1B4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B0FFEBB-D5D4-B5D4-0E27-7A2094A3837E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322127-FA42-7FB4-D21B-D209E15E6377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INDEX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565AEE-A034-DD34-EC43-55CD22ABEB43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B5CAE7-0192-58F1-7682-98C23368BF07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1-0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7D1573-58CF-422F-A93A-786F6BAA0BE4}"/>
              </a:ext>
            </a:extLst>
          </p:cNvPr>
          <p:cNvGrpSpPr/>
          <p:nvPr/>
        </p:nvGrpSpPr>
        <p:grpSpPr>
          <a:xfrm>
            <a:off x="3152772" y="1397853"/>
            <a:ext cx="6146890" cy="1061829"/>
            <a:chOff x="3152772" y="1397853"/>
            <a:chExt cx="6146890" cy="10618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DB7B3A-EA1E-471B-A491-0C105BCE9F58}"/>
                </a:ext>
              </a:extLst>
            </p:cNvPr>
            <p:cNvSpPr txBox="1"/>
            <p:nvPr/>
          </p:nvSpPr>
          <p:spPr>
            <a:xfrm>
              <a:off x="3152772" y="1397853"/>
              <a:ext cx="2085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1. </a:t>
              </a:r>
              <a:r>
                <a:rPr lang="ko-KR" altLang="en-US" b="1" dirty="0"/>
                <a:t>연구소개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342C73-B0FB-4741-A931-440C1F8C3DF0}"/>
                </a:ext>
              </a:extLst>
            </p:cNvPr>
            <p:cNvSpPr txBox="1"/>
            <p:nvPr/>
          </p:nvSpPr>
          <p:spPr>
            <a:xfrm>
              <a:off x="7213684" y="1397853"/>
              <a:ext cx="2085978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1-1.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연구 배경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1-2.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현황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1-3.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심각성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EC8B4A0-A8C2-4C37-830C-D47FB3A9A079}"/>
                </a:ext>
              </a:extLst>
            </p:cNvPr>
            <p:cNvCxnSpPr>
              <a:cxnSpLocks/>
            </p:cNvCxnSpPr>
            <p:nvPr/>
          </p:nvCxnSpPr>
          <p:spPr>
            <a:xfrm>
              <a:off x="4848225" y="1582519"/>
              <a:ext cx="20097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742F7F-600F-4010-9B5C-00D9FD95E01E}"/>
              </a:ext>
            </a:extLst>
          </p:cNvPr>
          <p:cNvGrpSpPr/>
          <p:nvPr/>
        </p:nvGrpSpPr>
        <p:grpSpPr>
          <a:xfrm>
            <a:off x="3152771" y="2480712"/>
            <a:ext cx="7359568" cy="1708160"/>
            <a:chOff x="3152771" y="2480712"/>
            <a:chExt cx="7359568" cy="170816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F2CE2F-75FC-4DF0-8A09-1D36CE40FA81}"/>
                </a:ext>
              </a:extLst>
            </p:cNvPr>
            <p:cNvSpPr txBox="1"/>
            <p:nvPr/>
          </p:nvSpPr>
          <p:spPr>
            <a:xfrm>
              <a:off x="3152771" y="2480712"/>
              <a:ext cx="2085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2. </a:t>
              </a:r>
              <a:r>
                <a:rPr lang="ko-KR" altLang="en-US" b="1" dirty="0"/>
                <a:t>연구방법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317E48-39CC-4F80-B369-D8BC5426598D}"/>
                </a:ext>
              </a:extLst>
            </p:cNvPr>
            <p:cNvSpPr txBox="1"/>
            <p:nvPr/>
          </p:nvSpPr>
          <p:spPr>
            <a:xfrm>
              <a:off x="7213684" y="2480712"/>
              <a:ext cx="3298655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2-1.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분석 순서도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2-2.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문헌조사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2-3.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변수 확인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2-4.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분석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–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기초통계량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2-5.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전처리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0CFDA2A-7DEA-43B6-9B41-59137A9792C7}"/>
                </a:ext>
              </a:extLst>
            </p:cNvPr>
            <p:cNvCxnSpPr>
              <a:cxnSpLocks/>
            </p:cNvCxnSpPr>
            <p:nvPr/>
          </p:nvCxnSpPr>
          <p:spPr>
            <a:xfrm>
              <a:off x="4848225" y="2665378"/>
              <a:ext cx="20097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92AF683-B7A6-45C8-947E-6C431279A9B5}"/>
              </a:ext>
            </a:extLst>
          </p:cNvPr>
          <p:cNvGrpSpPr/>
          <p:nvPr/>
        </p:nvGrpSpPr>
        <p:grpSpPr>
          <a:xfrm>
            <a:off x="3152770" y="4209902"/>
            <a:ext cx="6146892" cy="738664"/>
            <a:chOff x="3152770" y="4209902"/>
            <a:chExt cx="6146892" cy="73866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CF9143D-B845-402A-B441-0F582392568C}"/>
                </a:ext>
              </a:extLst>
            </p:cNvPr>
            <p:cNvGrpSpPr/>
            <p:nvPr/>
          </p:nvGrpSpPr>
          <p:grpSpPr>
            <a:xfrm>
              <a:off x="3152770" y="4209902"/>
              <a:ext cx="6146892" cy="738664"/>
              <a:chOff x="3152770" y="3945287"/>
              <a:chExt cx="6146892" cy="738664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C6CED5-A44B-4073-8392-8ADBC44096FA}"/>
                  </a:ext>
                </a:extLst>
              </p:cNvPr>
              <p:cNvSpPr txBox="1"/>
              <p:nvPr/>
            </p:nvSpPr>
            <p:spPr>
              <a:xfrm>
                <a:off x="3152770" y="3945287"/>
                <a:ext cx="2085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3. Modeling</a:t>
                </a:r>
                <a:endParaRPr lang="ko-KR" altLang="en-US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48C119A-202C-4092-8621-AF0333BF271D}"/>
                  </a:ext>
                </a:extLst>
              </p:cNvPr>
              <p:cNvSpPr txBox="1"/>
              <p:nvPr/>
            </p:nvSpPr>
            <p:spPr>
              <a:xfrm>
                <a:off x="7213684" y="3945287"/>
                <a:ext cx="208597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3-1. Machine Learning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3-2. Deep Learning</a:t>
                </a:r>
              </a:p>
            </p:txBody>
          </p:sp>
        </p:grp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3A6A413-10D1-4A85-91CB-DEFB0F213E0E}"/>
                </a:ext>
              </a:extLst>
            </p:cNvPr>
            <p:cNvCxnSpPr>
              <a:cxnSpLocks/>
            </p:cNvCxnSpPr>
            <p:nvPr/>
          </p:nvCxnSpPr>
          <p:spPr>
            <a:xfrm>
              <a:off x="4848225" y="4396892"/>
              <a:ext cx="20097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A65AF67-2137-4DB4-B9B7-7EECD542AAD1}"/>
              </a:ext>
            </a:extLst>
          </p:cNvPr>
          <p:cNvGrpSpPr/>
          <p:nvPr/>
        </p:nvGrpSpPr>
        <p:grpSpPr>
          <a:xfrm>
            <a:off x="3152769" y="4969596"/>
            <a:ext cx="7359570" cy="1061829"/>
            <a:chOff x="3152769" y="4734256"/>
            <a:chExt cx="7359570" cy="10618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6ABED1-ECD9-48C0-AD93-A3186032A176}"/>
                </a:ext>
              </a:extLst>
            </p:cNvPr>
            <p:cNvSpPr txBox="1"/>
            <p:nvPr/>
          </p:nvSpPr>
          <p:spPr>
            <a:xfrm>
              <a:off x="3152769" y="4734256"/>
              <a:ext cx="2085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4. </a:t>
              </a:r>
              <a:r>
                <a:rPr lang="ko-KR" altLang="en-US" b="1" dirty="0"/>
                <a:t>결론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1A0B30-FB41-4ED9-A994-272A20B25125}"/>
                </a:ext>
              </a:extLst>
            </p:cNvPr>
            <p:cNvSpPr txBox="1"/>
            <p:nvPr/>
          </p:nvSpPr>
          <p:spPr>
            <a:xfrm>
              <a:off x="7213684" y="4734256"/>
              <a:ext cx="329865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4-1.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연구 결과 및 시사점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4-2.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정책 제언 및 기대효과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4-3.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연구의 한계점 및 향후 연구 제안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E8F8033-EC1B-4347-A45E-5C6A5C82DAD5}"/>
                </a:ext>
              </a:extLst>
            </p:cNvPr>
            <p:cNvCxnSpPr>
              <a:cxnSpLocks/>
            </p:cNvCxnSpPr>
            <p:nvPr/>
          </p:nvCxnSpPr>
          <p:spPr>
            <a:xfrm>
              <a:off x="4848225" y="4918922"/>
              <a:ext cx="20097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3AB1F8D-8247-4026-8722-CF280DCB1976}"/>
              </a:ext>
            </a:extLst>
          </p:cNvPr>
          <p:cNvGrpSpPr/>
          <p:nvPr/>
        </p:nvGrpSpPr>
        <p:grpSpPr>
          <a:xfrm>
            <a:off x="3152768" y="6052454"/>
            <a:ext cx="6146894" cy="373885"/>
            <a:chOff x="3152768" y="5846390"/>
            <a:chExt cx="6146894" cy="37388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C0BEA-DBDA-4A54-9156-F219B6033EA1}"/>
                </a:ext>
              </a:extLst>
            </p:cNvPr>
            <p:cNvSpPr txBox="1"/>
            <p:nvPr/>
          </p:nvSpPr>
          <p:spPr>
            <a:xfrm>
              <a:off x="3152768" y="5846390"/>
              <a:ext cx="2085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5. </a:t>
              </a:r>
              <a:r>
                <a:rPr lang="ko-KR" altLang="en-US" b="1" dirty="0"/>
                <a:t>참고문헌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56EE79-830F-4461-8468-C1BF38FEB854}"/>
                </a:ext>
              </a:extLst>
            </p:cNvPr>
            <p:cNvSpPr txBox="1"/>
            <p:nvPr/>
          </p:nvSpPr>
          <p:spPr>
            <a:xfrm>
              <a:off x="7213684" y="5846390"/>
              <a:ext cx="2085978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5-1.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참고 문헌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6085D1-9E95-4C0D-BC40-511C04FCD6F5}"/>
                </a:ext>
              </a:extLst>
            </p:cNvPr>
            <p:cNvCxnSpPr>
              <a:cxnSpLocks/>
            </p:cNvCxnSpPr>
            <p:nvPr/>
          </p:nvCxnSpPr>
          <p:spPr>
            <a:xfrm>
              <a:off x="4848225" y="6031056"/>
              <a:ext cx="20097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3236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0CE32DE-221F-4C65-9D1C-2595510A9439}"/>
              </a:ext>
            </a:extLst>
          </p:cNvPr>
          <p:cNvSpPr/>
          <p:nvPr/>
        </p:nvSpPr>
        <p:spPr>
          <a:xfrm>
            <a:off x="1697347" y="3419074"/>
            <a:ext cx="3829050" cy="2175039"/>
          </a:xfrm>
          <a:prstGeom prst="roundRect">
            <a:avLst>
              <a:gd name="adj" fmla="val 4982"/>
            </a:avLst>
          </a:prstGeom>
          <a:solidFill>
            <a:srgbClr val="E9E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376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딥러닝 모델 구현 및 성능 평가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9BB5AB-114E-97C7-6F4A-6FDAF2E26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951" y="1261467"/>
            <a:ext cx="4132889" cy="5366905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BB9DE2B-4B50-2AF5-F9EA-BD8E03CB568C}"/>
              </a:ext>
            </a:extLst>
          </p:cNvPr>
          <p:cNvSpPr/>
          <p:nvPr/>
        </p:nvSpPr>
        <p:spPr>
          <a:xfrm>
            <a:off x="1130792" y="3576277"/>
            <a:ext cx="1023720" cy="2841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입력층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62021FA-F8EF-6F10-8FCD-89113839F41B}"/>
              </a:ext>
            </a:extLst>
          </p:cNvPr>
          <p:cNvSpPr/>
          <p:nvPr/>
        </p:nvSpPr>
        <p:spPr>
          <a:xfrm>
            <a:off x="1130792" y="4016170"/>
            <a:ext cx="1023720" cy="2841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은닉층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03EA5E5-F3E5-59BE-2FE0-B6052CD12511}"/>
              </a:ext>
            </a:extLst>
          </p:cNvPr>
          <p:cNvSpPr/>
          <p:nvPr/>
        </p:nvSpPr>
        <p:spPr>
          <a:xfrm>
            <a:off x="1130792" y="5122272"/>
            <a:ext cx="1023720" cy="2841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출력층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DB90233-5774-40F5-9D01-0D73F78C98DB}"/>
              </a:ext>
            </a:extLst>
          </p:cNvPr>
          <p:cNvGrpSpPr/>
          <p:nvPr/>
        </p:nvGrpSpPr>
        <p:grpSpPr>
          <a:xfrm>
            <a:off x="2413592" y="5179879"/>
            <a:ext cx="2965468" cy="349984"/>
            <a:chOff x="1929095" y="5629290"/>
            <a:chExt cx="2965468" cy="349984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14935473-88CF-D5FC-BB87-608D36A501E2}"/>
                </a:ext>
              </a:extLst>
            </p:cNvPr>
            <p:cNvSpPr/>
            <p:nvPr/>
          </p:nvSpPr>
          <p:spPr>
            <a:xfrm>
              <a:off x="1929095" y="5629290"/>
              <a:ext cx="2168862" cy="300455"/>
            </a:xfrm>
            <a:prstGeom prst="roundRect">
              <a:avLst/>
            </a:prstGeom>
            <a:solidFill>
              <a:schemeClr val="accent1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Dense (256 → 15)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0F40D287-578F-0ADF-9281-83F378E9920D}"/>
                </a:ext>
              </a:extLst>
            </p:cNvPr>
            <p:cNvSpPr/>
            <p:nvPr/>
          </p:nvSpPr>
          <p:spPr>
            <a:xfrm>
              <a:off x="3936620" y="5752860"/>
              <a:ext cx="957943" cy="22641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softmax</a:t>
              </a:r>
              <a:endParaRPr lang="ko-KR" altLang="en-US" sz="1200" dirty="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06C446D-BD5E-80D8-A56F-20CBAD729132}"/>
              </a:ext>
            </a:extLst>
          </p:cNvPr>
          <p:cNvSpPr/>
          <p:nvPr/>
        </p:nvSpPr>
        <p:spPr>
          <a:xfrm>
            <a:off x="1096983" y="5713058"/>
            <a:ext cx="4694018" cy="374124"/>
          </a:xfrm>
          <a:prstGeom prst="rect">
            <a:avLst/>
          </a:prstGeom>
          <a:solidFill>
            <a:srgbClr val="92D050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Optimizer : Adam (</a:t>
            </a:r>
            <a:r>
              <a:rPr lang="en-US" altLang="ko-KR" sz="1100" dirty="0" err="1">
                <a:solidFill>
                  <a:schemeClr val="tx1"/>
                </a:solidFill>
              </a:rPr>
              <a:t>lr</a:t>
            </a:r>
            <a:r>
              <a:rPr lang="en-US" altLang="ko-KR" sz="1100" dirty="0">
                <a:solidFill>
                  <a:schemeClr val="tx1"/>
                </a:solidFill>
              </a:rPr>
              <a:t> = 0.0001), Loss : </a:t>
            </a:r>
            <a:r>
              <a:rPr lang="en-US" altLang="ko-KR" sz="1100" dirty="0" err="1">
                <a:solidFill>
                  <a:schemeClr val="tx1"/>
                </a:solidFill>
              </a:rPr>
              <a:t>sparse_categorical_crossentropy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F93E21-2046-C374-BDAB-182D7DB577A6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51DA3A0-1BED-ECB4-5033-D828DF8BEBBE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1E2EE42-5EA0-38EF-92EA-79599CE5CCE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37F7E58-7C54-DEA1-A24C-11B42F377521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23C8D-376F-E856-A321-A0616514862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Deep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402A47-BF87-23A8-BD16-E82B7197575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329473-FA71-3A36-B0CD-3840750424C8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361182F-4F1F-4316-ADE6-9E1A2CADA59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743485-D74D-400A-B247-1E732420247C}"/>
              </a:ext>
            </a:extLst>
          </p:cNvPr>
          <p:cNvSpPr txBox="1"/>
          <p:nvPr/>
        </p:nvSpPr>
        <p:spPr>
          <a:xfrm>
            <a:off x="309923" y="1843285"/>
            <a:ext cx="7001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1. </a:t>
            </a:r>
            <a:r>
              <a:rPr lang="ko-KR" altLang="en-US" sz="1200" dirty="0" err="1">
                <a:latin typeface="+mj-ea"/>
              </a:rPr>
              <a:t>딥러닝</a:t>
            </a:r>
            <a:r>
              <a:rPr lang="ko-KR" altLang="en-US" sz="1200" dirty="0">
                <a:latin typeface="+mj-ea"/>
              </a:rPr>
              <a:t> 모델을 구현하기 위한 분석 목표 확인 </a:t>
            </a:r>
            <a:endParaRPr lang="en-US" altLang="ko-KR" sz="1200" dirty="0">
              <a:latin typeface="+mj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940F640-43D8-4139-81A3-8FD0D50B5421}"/>
              </a:ext>
            </a:extLst>
          </p:cNvPr>
          <p:cNvSpPr/>
          <p:nvPr/>
        </p:nvSpPr>
        <p:spPr>
          <a:xfrm>
            <a:off x="47624" y="2085257"/>
            <a:ext cx="5648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여러 컬럼의 데이터로 구성된 다중 분류 문제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은닉층의 구성은 </a:t>
            </a:r>
            <a:r>
              <a:rPr lang="en-US" altLang="ko-KR" sz="1200" dirty="0">
                <a:latin typeface="+mj-ea"/>
              </a:rPr>
              <a:t>Dense </a:t>
            </a:r>
            <a:r>
              <a:rPr lang="ko-KR" altLang="en-US" sz="1200" dirty="0">
                <a:latin typeface="+mj-ea"/>
              </a:rPr>
              <a:t>층과 </a:t>
            </a:r>
            <a:r>
              <a:rPr lang="en-US" altLang="ko-KR" sz="1200" dirty="0">
                <a:latin typeface="+mj-ea"/>
              </a:rPr>
              <a:t>Dropout</a:t>
            </a:r>
            <a:r>
              <a:rPr lang="ko-KR" altLang="en-US" sz="1200" dirty="0">
                <a:latin typeface="+mj-ea"/>
              </a:rPr>
              <a:t>을 사용하여 적층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출력층은 </a:t>
            </a:r>
            <a:r>
              <a:rPr lang="en-US" altLang="ko-KR" sz="1200" dirty="0" err="1">
                <a:latin typeface="+mj-ea"/>
              </a:rPr>
              <a:t>softmax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활성화 함수를 적용한 단일 </a:t>
            </a:r>
            <a:r>
              <a:rPr lang="en-US" altLang="ko-KR" sz="1200" dirty="0">
                <a:latin typeface="+mj-ea"/>
              </a:rPr>
              <a:t>Dense </a:t>
            </a:r>
            <a:r>
              <a:rPr lang="ko-KR" altLang="en-US" sz="1200" dirty="0">
                <a:latin typeface="+mj-ea"/>
              </a:rPr>
              <a:t>층으로 구성</a:t>
            </a:r>
            <a:endParaRPr lang="en-US" altLang="ko-KR" sz="1200" dirty="0">
              <a:latin typeface="+mj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33A935-514B-46AD-AE49-0AC45888C911}"/>
              </a:ext>
            </a:extLst>
          </p:cNvPr>
          <p:cNvSpPr txBox="1"/>
          <p:nvPr/>
        </p:nvSpPr>
        <p:spPr>
          <a:xfrm>
            <a:off x="309923" y="2926526"/>
            <a:ext cx="532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2. </a:t>
            </a:r>
            <a:r>
              <a:rPr lang="ko-KR" altLang="en-US" sz="1200" dirty="0" err="1">
                <a:latin typeface="+mj-ea"/>
              </a:rPr>
              <a:t>딥러닝</a:t>
            </a:r>
            <a:r>
              <a:rPr lang="ko-KR" altLang="en-US" sz="1200" dirty="0">
                <a:latin typeface="+mj-ea"/>
              </a:rPr>
              <a:t> 모델 훈련을 위한 모델 구성 및 </a:t>
            </a:r>
            <a:r>
              <a:rPr lang="ko-KR" altLang="en-US" sz="1200" dirty="0" err="1">
                <a:latin typeface="+mj-ea"/>
              </a:rPr>
              <a:t>하이퍼파라미터</a:t>
            </a:r>
            <a:r>
              <a:rPr lang="ko-KR" altLang="en-US" sz="1200" dirty="0">
                <a:latin typeface="+mj-ea"/>
              </a:rPr>
              <a:t> 선정</a:t>
            </a:r>
            <a:endParaRPr lang="en-US" altLang="ko-KR" sz="1200" dirty="0">
              <a:latin typeface="+mj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0828F5-98B3-4728-9A4F-C080C9535CC3}"/>
              </a:ext>
            </a:extLst>
          </p:cNvPr>
          <p:cNvSpPr txBox="1"/>
          <p:nvPr/>
        </p:nvSpPr>
        <p:spPr>
          <a:xfrm>
            <a:off x="309923" y="6172538"/>
            <a:ext cx="532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3. </a:t>
            </a:r>
            <a:r>
              <a:rPr lang="ko-KR" altLang="en-US" sz="1200" dirty="0" err="1">
                <a:latin typeface="+mj-ea"/>
              </a:rPr>
              <a:t>딥러닝</a:t>
            </a:r>
            <a:r>
              <a:rPr lang="ko-KR" altLang="en-US" sz="1200" dirty="0">
                <a:latin typeface="+mj-ea"/>
              </a:rPr>
              <a:t> 모델 학습 결과 </a:t>
            </a:r>
            <a:r>
              <a:rPr lang="en-US" altLang="ko-KR" sz="1200" dirty="0">
                <a:latin typeface="+mj-ea"/>
              </a:rPr>
              <a:t>Train </a:t>
            </a:r>
            <a:r>
              <a:rPr lang="en-US" altLang="ko-KR" sz="1200" dirty="0" err="1">
                <a:latin typeface="+mj-ea"/>
              </a:rPr>
              <a:t>acc</a:t>
            </a:r>
            <a:r>
              <a:rPr lang="en-US" altLang="ko-KR" sz="1200" dirty="0">
                <a:latin typeface="+mj-ea"/>
              </a:rPr>
              <a:t> 0.56, Validation </a:t>
            </a:r>
            <a:r>
              <a:rPr lang="en-US" altLang="ko-KR" sz="1200" dirty="0" err="1">
                <a:latin typeface="+mj-ea"/>
              </a:rPr>
              <a:t>acc</a:t>
            </a:r>
            <a:r>
              <a:rPr lang="en-US" altLang="ko-KR" sz="1200" dirty="0">
                <a:latin typeface="+mj-ea"/>
              </a:rPr>
              <a:t> 0.495</a:t>
            </a:r>
            <a:r>
              <a:rPr lang="ko-KR" altLang="en-US" sz="1200" dirty="0">
                <a:latin typeface="+mj-ea"/>
              </a:rPr>
              <a:t>로 확인</a:t>
            </a:r>
            <a:endParaRPr lang="en-US" altLang="ko-KR" sz="1200" dirty="0">
              <a:latin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FC2B15E-48FE-4CF8-84A0-DB75B1671BA1}"/>
              </a:ext>
            </a:extLst>
          </p:cNvPr>
          <p:cNvGrpSpPr/>
          <p:nvPr/>
        </p:nvGrpSpPr>
        <p:grpSpPr>
          <a:xfrm>
            <a:off x="2325312" y="3874978"/>
            <a:ext cx="2345424" cy="1372412"/>
            <a:chOff x="1840815" y="4314863"/>
            <a:chExt cx="2345424" cy="1372412"/>
          </a:xfrm>
        </p:grpSpPr>
        <p:sp>
          <p:nvSpPr>
            <p:cNvPr id="48" name="화살표: 아래쪽 47">
              <a:extLst>
                <a:ext uri="{FF2B5EF4-FFF2-40B4-BE49-F238E27FC236}">
                  <a16:creationId xmlns:a16="http://schemas.microsoft.com/office/drawing/2014/main" id="{DCC1CBEF-0B33-441F-7255-2E35E0961AC4}"/>
                </a:ext>
              </a:extLst>
            </p:cNvPr>
            <p:cNvSpPr/>
            <p:nvPr/>
          </p:nvSpPr>
          <p:spPr>
            <a:xfrm>
              <a:off x="2875763" y="5500058"/>
              <a:ext cx="239676" cy="187217"/>
            </a:xfrm>
            <a:prstGeom prst="downArrow">
              <a:avLst/>
            </a:prstGeom>
            <a:solidFill>
              <a:srgbClr val="D2DDEE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A258D88-C66F-38D0-9F69-05537E4D3FE8}"/>
                </a:ext>
              </a:extLst>
            </p:cNvPr>
            <p:cNvSpPr/>
            <p:nvPr/>
          </p:nvSpPr>
          <p:spPr>
            <a:xfrm>
              <a:off x="1840815" y="4314863"/>
              <a:ext cx="2345424" cy="1300643"/>
            </a:xfrm>
            <a:prstGeom prst="roundRect">
              <a:avLst>
                <a:gd name="adj" fmla="val 7034"/>
              </a:avLst>
            </a:prstGeom>
            <a:solidFill>
              <a:srgbClr val="D2DDEE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660E6A-2575-468F-8F61-198299563DA2}"/>
              </a:ext>
            </a:extLst>
          </p:cNvPr>
          <p:cNvGrpSpPr/>
          <p:nvPr/>
        </p:nvGrpSpPr>
        <p:grpSpPr>
          <a:xfrm>
            <a:off x="2413592" y="4359357"/>
            <a:ext cx="2965468" cy="313080"/>
            <a:chOff x="1929095" y="4632552"/>
            <a:chExt cx="2965468" cy="313080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78F67A16-2B8B-A824-BE4A-BF7196139A32}"/>
                </a:ext>
              </a:extLst>
            </p:cNvPr>
            <p:cNvSpPr/>
            <p:nvPr/>
          </p:nvSpPr>
          <p:spPr>
            <a:xfrm>
              <a:off x="1929095" y="4632552"/>
              <a:ext cx="2168862" cy="268774"/>
            </a:xfrm>
            <a:prstGeom prst="roundRect">
              <a:avLst/>
            </a:prstGeom>
            <a:solidFill>
              <a:schemeClr val="accent1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Dense (512 → 256)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FB2C475-887F-6899-DA14-4313F4E2C0C8}"/>
                </a:ext>
              </a:extLst>
            </p:cNvPr>
            <p:cNvSpPr/>
            <p:nvPr/>
          </p:nvSpPr>
          <p:spPr>
            <a:xfrm>
              <a:off x="3936620" y="4743092"/>
              <a:ext cx="957943" cy="20254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leaky_relu</a:t>
              </a:r>
              <a:endParaRPr lang="ko-KR" altLang="en-US" sz="1200" dirty="0"/>
            </a:p>
          </p:txBody>
        </p:sp>
      </p:grp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59D4A0E-D23F-6C1D-3650-833509A5B9A5}"/>
              </a:ext>
            </a:extLst>
          </p:cNvPr>
          <p:cNvSpPr/>
          <p:nvPr/>
        </p:nvSpPr>
        <p:spPr>
          <a:xfrm>
            <a:off x="2413592" y="4000397"/>
            <a:ext cx="2168862" cy="224763"/>
          </a:xfrm>
          <a:prstGeom prst="roundRect">
            <a:avLst/>
          </a:prstGeom>
          <a:solidFill>
            <a:srgbClr val="FFBD3B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Dropout (0.3)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5CB383F-F3B0-8ACB-978A-F420EE6D16A7}"/>
              </a:ext>
            </a:extLst>
          </p:cNvPr>
          <p:cNvSpPr/>
          <p:nvPr/>
        </p:nvSpPr>
        <p:spPr>
          <a:xfrm>
            <a:off x="2413592" y="4806634"/>
            <a:ext cx="2168862" cy="224763"/>
          </a:xfrm>
          <a:prstGeom prst="roundRect">
            <a:avLst/>
          </a:prstGeom>
          <a:solidFill>
            <a:srgbClr val="FFBD3B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Dropout (0.25)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40A8A0-FA0E-460A-8189-00A54F6F8A38}"/>
              </a:ext>
            </a:extLst>
          </p:cNvPr>
          <p:cNvGrpSpPr/>
          <p:nvPr/>
        </p:nvGrpSpPr>
        <p:grpSpPr>
          <a:xfrm>
            <a:off x="2413592" y="3573064"/>
            <a:ext cx="2965468" cy="370324"/>
            <a:chOff x="1929095" y="3578571"/>
            <a:chExt cx="2965468" cy="37032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7733ACC-1536-44B5-8870-87C390072D68}"/>
                </a:ext>
              </a:extLst>
            </p:cNvPr>
            <p:cNvGrpSpPr/>
            <p:nvPr/>
          </p:nvGrpSpPr>
          <p:grpSpPr>
            <a:xfrm>
              <a:off x="1929095" y="3578571"/>
              <a:ext cx="2168862" cy="370324"/>
              <a:chOff x="1659148" y="3095712"/>
              <a:chExt cx="2429954" cy="517903"/>
            </a:xfrm>
          </p:grpSpPr>
          <p:sp>
            <p:nvSpPr>
              <p:cNvPr id="47" name="화살표: 아래쪽 46">
                <a:extLst>
                  <a:ext uri="{FF2B5EF4-FFF2-40B4-BE49-F238E27FC236}">
                    <a16:creationId xmlns:a16="http://schemas.microsoft.com/office/drawing/2014/main" id="{48C89B8C-18C4-B5D6-C633-B078E4444052}"/>
                  </a:ext>
                </a:extLst>
              </p:cNvPr>
              <p:cNvSpPr/>
              <p:nvPr/>
            </p:nvSpPr>
            <p:spPr>
              <a:xfrm>
                <a:off x="2764210" y="3387200"/>
                <a:ext cx="239676" cy="226415"/>
              </a:xfrm>
              <a:prstGeom prst="downArrow">
                <a:avLst/>
              </a:prstGeom>
              <a:solidFill>
                <a:schemeClr val="accent1"/>
              </a:solidFill>
              <a:effectLst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EFE37ACF-09D4-760E-B841-BE541798CFFC}"/>
                  </a:ext>
                </a:extLst>
              </p:cNvPr>
              <p:cNvSpPr/>
              <p:nvPr/>
            </p:nvSpPr>
            <p:spPr>
              <a:xfrm>
                <a:off x="1659148" y="3095712"/>
                <a:ext cx="2429954" cy="420190"/>
              </a:xfrm>
              <a:prstGeom prst="roundRect">
                <a:avLst/>
              </a:prstGeom>
              <a:solidFill>
                <a:schemeClr val="accent1"/>
              </a:solidFill>
              <a:effectLst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Dense (1745 → 512)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4F4F1F8-FEA7-6427-7E0C-B2F417C7A8D8}"/>
                </a:ext>
              </a:extLst>
            </p:cNvPr>
            <p:cNvSpPr/>
            <p:nvPr/>
          </p:nvSpPr>
          <p:spPr>
            <a:xfrm>
              <a:off x="3936620" y="3674296"/>
              <a:ext cx="957943" cy="22641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leaky_relu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00794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 결과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79" y="1913974"/>
            <a:ext cx="11420269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모델의 변수중요도를 확인한 결과 개인 보호 조치 여부와 작업 프로세스가 건설업에서 산업재해 발생 유형을 결정하는데 중요한 요소임을 알 수 있음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산업재해 발생 유형을 정확도 </a:t>
            </a:r>
            <a:r>
              <a:rPr lang="en-US" altLang="ko-KR" sz="1200" dirty="0">
                <a:latin typeface="+mj-ea"/>
              </a:rPr>
              <a:t>0.5 </a:t>
            </a:r>
            <a:r>
              <a:rPr lang="ko-KR" altLang="en-US" sz="1200" dirty="0">
                <a:latin typeface="+mj-ea"/>
              </a:rPr>
              <a:t>내외로 예측하는 모델 완성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+mj-ea"/>
              </a:rPr>
              <a:t>XGBoost</a:t>
            </a:r>
            <a:r>
              <a:rPr lang="en-US" altLang="ko-KR" sz="1200" dirty="0">
                <a:latin typeface="+mj-ea"/>
              </a:rPr>
              <a:t>,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 err="1">
                <a:latin typeface="+mj-ea"/>
              </a:rPr>
              <a:t>LightGBM</a:t>
            </a:r>
            <a:r>
              <a:rPr lang="en-US" altLang="ko-KR" sz="1200" dirty="0">
                <a:latin typeface="+mj-ea"/>
              </a:rPr>
              <a:t>,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 err="1">
                <a:latin typeface="+mj-ea"/>
              </a:rPr>
              <a:t>CatBoost</a:t>
            </a:r>
            <a:r>
              <a:rPr lang="en-US" altLang="ko-KR" sz="1200" dirty="0">
                <a:latin typeface="+mj-ea"/>
              </a:rPr>
              <a:t> 3</a:t>
            </a:r>
            <a:r>
              <a:rPr lang="ko-KR" altLang="en-US" sz="1200" dirty="0">
                <a:latin typeface="+mj-ea"/>
              </a:rPr>
              <a:t>종의 모델을 </a:t>
            </a:r>
            <a:r>
              <a:rPr lang="en-US" altLang="ko-KR" sz="1200" dirty="0">
                <a:latin typeface="+mj-ea"/>
              </a:rPr>
              <a:t>Soft Voting </a:t>
            </a:r>
            <a:r>
              <a:rPr lang="ko-KR" altLang="en-US" sz="1200" dirty="0">
                <a:latin typeface="+mj-ea"/>
              </a:rPr>
              <a:t>앙상블을 수행한 모델의 성능이 가장 우수함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err="1">
                <a:latin typeface="+mj-ea"/>
              </a:rPr>
              <a:t>딥러닝</a:t>
            </a:r>
            <a:r>
              <a:rPr lang="ko-KR" altLang="en-US" sz="1200" dirty="0">
                <a:latin typeface="+mj-ea"/>
              </a:rPr>
              <a:t> 모델의 정확도가 </a:t>
            </a:r>
            <a:r>
              <a:rPr lang="en-US" altLang="ko-KR" sz="1200" dirty="0">
                <a:latin typeface="+mj-ea"/>
              </a:rPr>
              <a:t>0.495</a:t>
            </a:r>
            <a:r>
              <a:rPr lang="ko-KR" altLang="en-US" sz="1200" dirty="0">
                <a:latin typeface="+mj-ea"/>
              </a:rPr>
              <a:t>로</a:t>
            </a:r>
            <a:r>
              <a:rPr lang="en-US" altLang="ko-KR" sz="1200" dirty="0">
                <a:latin typeface="+mj-ea"/>
              </a:rPr>
              <a:t>,</a:t>
            </a:r>
            <a:r>
              <a:rPr lang="ko-KR" altLang="en-US" sz="1200" dirty="0">
                <a:latin typeface="+mj-ea"/>
              </a:rPr>
              <a:t> 본 연구에서 제시한 모델이 낮은 정확도를 갖는 모델이 아님을 알 수 있음</a:t>
            </a:r>
            <a:endParaRPr lang="en-US" altLang="ko-KR" sz="1200" dirty="0">
              <a:latin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35E52D-23C5-F0D3-9C4C-5A54A8E8EC02}"/>
              </a:ext>
            </a:extLst>
          </p:cNvPr>
          <p:cNvSpPr/>
          <p:nvPr/>
        </p:nvSpPr>
        <p:spPr>
          <a:xfrm>
            <a:off x="143524" y="3760133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552B2-666F-8953-7F5F-85ACDC966560}"/>
              </a:ext>
            </a:extLst>
          </p:cNvPr>
          <p:cNvSpPr txBox="1"/>
          <p:nvPr/>
        </p:nvSpPr>
        <p:spPr>
          <a:xfrm>
            <a:off x="350980" y="3763332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연구의 시사점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EA5D5-DA45-D288-20DA-89C11AFB25AF}"/>
              </a:ext>
            </a:extLst>
          </p:cNvPr>
          <p:cNvSpPr txBox="1"/>
          <p:nvPr/>
        </p:nvSpPr>
        <p:spPr>
          <a:xfrm>
            <a:off x="143524" y="4412640"/>
            <a:ext cx="11089049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특정한 조건</a:t>
            </a:r>
            <a:r>
              <a:rPr lang="en-US" altLang="ko-KR" sz="1200" dirty="0">
                <a:latin typeface="+mj-ea"/>
              </a:rPr>
              <a:t>(</a:t>
            </a:r>
            <a:r>
              <a:rPr lang="ko-KR" altLang="en-US" sz="1200" dirty="0">
                <a:latin typeface="+mj-ea"/>
              </a:rPr>
              <a:t>공사 현장</a:t>
            </a:r>
            <a:r>
              <a:rPr lang="en-US" altLang="ko-KR" sz="1200" dirty="0">
                <a:latin typeface="+mj-ea"/>
              </a:rPr>
              <a:t>)</a:t>
            </a:r>
            <a:r>
              <a:rPr lang="ko-KR" altLang="en-US" sz="1200" dirty="0">
                <a:latin typeface="+mj-ea"/>
              </a:rPr>
              <a:t>하에서 발생가능성이 높은 산재 유형을 추정하여 산업재해 예방에 기여할 수 있음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산업재해를 발생시키는 요인은 많은 요소에 의하여 복합적으로 작용하며</a:t>
            </a:r>
            <a:r>
              <a:rPr lang="en-US" altLang="ko-KR" sz="1200" dirty="0">
                <a:latin typeface="+mj-ea"/>
              </a:rPr>
              <a:t>, </a:t>
            </a:r>
            <a:r>
              <a:rPr lang="ko-KR" altLang="en-US" sz="1200" dirty="0">
                <a:latin typeface="+mj-ea"/>
              </a:rPr>
              <a:t>그에 따라 발생할 수 있는 산업재해도 한 가지에 국한되지 않음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산재 발생 유형과 관련 없이 공통적으로 개인 방호 조치에 대한 중요도는 높아 이에 대한 대비가 중요함을 시사함</a:t>
            </a:r>
            <a:endParaRPr lang="en-US" altLang="ko-KR" sz="1200" dirty="0">
              <a:latin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FD1FD5-44BF-6586-9158-4A221694B56D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1294D5-DA09-A342-5D81-B334D3C8E947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2EB9CA3-3DC9-1FC8-5A01-0D508B43911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B9799FC-F414-465D-BDFA-52D4AA4D2A3E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98A076-566A-60F2-D2CF-FF124C072BE9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결과 및 시사점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82A42C-40B1-A808-F224-1E5B05B4370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AA0798-1B4F-0D53-EBD4-ABE76F933859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144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정책 제언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5020131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발생 유형에 따른 각각의 예방대책방안 수립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해당공사현장에서 발생 가능성이 높은 </a:t>
            </a:r>
            <a:r>
              <a:rPr lang="en-US" altLang="ko-KR" sz="1200" dirty="0">
                <a:latin typeface="+mj-ea"/>
              </a:rPr>
              <a:t>3</a:t>
            </a:r>
            <a:r>
              <a:rPr lang="ko-KR" altLang="en-US" sz="1200" dirty="0">
                <a:latin typeface="+mj-ea"/>
              </a:rPr>
              <a:t>가지 유형을 제공하고 경각심을 제고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개인별 부주의가 산업 재해 발생원인중 대다수</a:t>
            </a:r>
            <a:r>
              <a:rPr lang="en-US" altLang="ko-KR" sz="1200" dirty="0">
                <a:latin typeface="+mj-ea"/>
              </a:rPr>
              <a:t>(64.8% </a:t>
            </a:r>
            <a:r>
              <a:rPr lang="ko-KR" altLang="en-US" sz="1200" dirty="0">
                <a:latin typeface="+mj-ea"/>
              </a:rPr>
              <a:t>이상</a:t>
            </a:r>
            <a:r>
              <a:rPr lang="en-US" altLang="ko-KR" sz="1200" dirty="0">
                <a:latin typeface="+mj-ea"/>
              </a:rPr>
              <a:t>)</a:t>
            </a:r>
            <a:r>
              <a:rPr lang="ko-KR" altLang="en-US" sz="1200" dirty="0">
                <a:latin typeface="+mj-ea"/>
              </a:rPr>
              <a:t>이므로 작업자 통제 강화</a:t>
            </a:r>
            <a:endParaRPr lang="en-US" altLang="ko-KR" sz="1200" dirty="0">
              <a:latin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7B286A-158F-48FD-873D-FA4C765B17B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D5401C4-D5DB-0CE8-4846-D6475D60CCB4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8B92588-1900-6FEA-E45B-4B0B83320D4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2AED1A3-BD24-C446-F274-6A340503FF2F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D65D65-646B-034A-F882-7B9762AA686A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정책 제언 및 연구 기대 효과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AA0924-57B2-7C31-57D0-A8D938C642A1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670D37-4D8A-6F36-153E-B2A8623643C4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97D717-A1F5-4951-BF00-BD4EAA686DCB}"/>
              </a:ext>
            </a:extLst>
          </p:cNvPr>
          <p:cNvSpPr/>
          <p:nvPr/>
        </p:nvSpPr>
        <p:spPr>
          <a:xfrm>
            <a:off x="5361648" y="1195447"/>
            <a:ext cx="6760838" cy="5588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D0C833-E08E-494A-B1A3-D7CA9D226D98}"/>
              </a:ext>
            </a:extLst>
          </p:cNvPr>
          <p:cNvSpPr txBox="1"/>
          <p:nvPr/>
        </p:nvSpPr>
        <p:spPr>
          <a:xfrm>
            <a:off x="7665961" y="1205150"/>
            <a:ext cx="2194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일일 재해위험 안내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AFAFBC-266B-4DF5-9A9F-7273D5AB837C}"/>
              </a:ext>
            </a:extLst>
          </p:cNvPr>
          <p:cNvSpPr txBox="1"/>
          <p:nvPr/>
        </p:nvSpPr>
        <p:spPr>
          <a:xfrm>
            <a:off x="6841594" y="4273949"/>
            <a:ext cx="3573414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공사기간</a:t>
            </a:r>
            <a:r>
              <a:rPr lang="en-US" altLang="ko-KR" sz="1400" b="1" dirty="0"/>
              <a:t>: 420</a:t>
            </a:r>
            <a:r>
              <a:rPr lang="ko-KR" altLang="en-US" sz="1400" b="1" dirty="0"/>
              <a:t>일</a:t>
            </a:r>
            <a:r>
              <a:rPr lang="en-US" altLang="ko-KR" sz="1400" b="1" dirty="0"/>
              <a:t>           </a:t>
            </a:r>
            <a:r>
              <a:rPr lang="ko-KR" altLang="en-US" sz="1400" b="1" dirty="0"/>
              <a:t>공사비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300</a:t>
            </a:r>
            <a:r>
              <a:rPr lang="ko-KR" altLang="en-US" sz="1400" b="1" dirty="0"/>
              <a:t>억 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343AF6-8181-4489-8DB6-B4E040A152E6}"/>
              </a:ext>
            </a:extLst>
          </p:cNvPr>
          <p:cNvSpPr txBox="1"/>
          <p:nvPr/>
        </p:nvSpPr>
        <p:spPr>
          <a:xfrm>
            <a:off x="6841594" y="4645451"/>
            <a:ext cx="3267241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작업자수</a:t>
            </a:r>
            <a:r>
              <a:rPr lang="en-US" altLang="ko-KR" sz="1400" b="1" dirty="0"/>
              <a:t>: 400</a:t>
            </a:r>
            <a:r>
              <a:rPr lang="ko-KR" altLang="en-US" sz="1400" b="1" dirty="0"/>
              <a:t>명</a:t>
            </a:r>
            <a:r>
              <a:rPr lang="en-US" altLang="ko-KR" sz="1400" b="1" dirty="0"/>
              <a:t>           </a:t>
            </a:r>
            <a:r>
              <a:rPr lang="ko-KR" altLang="en-US" sz="1400" b="1" dirty="0" err="1"/>
              <a:t>공정률</a:t>
            </a:r>
            <a:r>
              <a:rPr lang="en-US" altLang="ko-KR" sz="1400" b="1" dirty="0"/>
              <a:t>: 30 %</a:t>
            </a:r>
            <a:endParaRPr lang="ko-KR" altLang="en-US" sz="1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062AD8-AE27-44B8-B3CD-23E748C265F5}"/>
              </a:ext>
            </a:extLst>
          </p:cNvPr>
          <p:cNvSpPr txBox="1"/>
          <p:nvPr/>
        </p:nvSpPr>
        <p:spPr>
          <a:xfrm>
            <a:off x="6841594" y="5033268"/>
            <a:ext cx="3340979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보호조치여부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조치</a:t>
            </a:r>
            <a:r>
              <a:rPr lang="en-US" altLang="ko-KR" sz="1400" b="1" dirty="0"/>
              <a:t>       </a:t>
            </a:r>
            <a:r>
              <a:rPr lang="ko-KR" altLang="en-US" sz="1400" b="1" dirty="0" err="1"/>
              <a:t>공종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가설공사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DD8D22E4-ED69-4D14-91E5-679A69935331}"/>
              </a:ext>
            </a:extLst>
          </p:cNvPr>
          <p:cNvSpPr/>
          <p:nvPr/>
        </p:nvSpPr>
        <p:spPr>
          <a:xfrm>
            <a:off x="5659047" y="2209806"/>
            <a:ext cx="6166039" cy="1438698"/>
          </a:xfrm>
          <a:prstGeom prst="roundRect">
            <a:avLst/>
          </a:prstGeom>
          <a:solidFill>
            <a:srgbClr val="D2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747F4C7-9DA9-41A0-A2DE-BF324CFB8F08}"/>
              </a:ext>
            </a:extLst>
          </p:cNvPr>
          <p:cNvSpPr txBox="1"/>
          <p:nvPr/>
        </p:nvSpPr>
        <p:spPr>
          <a:xfrm>
            <a:off x="5954678" y="2715818"/>
            <a:ext cx="1423483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현재 시각 날씨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DE0DA2-5FEA-497F-9C3D-237D1721B69F}"/>
              </a:ext>
            </a:extLst>
          </p:cNvPr>
          <p:cNvSpPr txBox="1"/>
          <p:nvPr/>
        </p:nvSpPr>
        <p:spPr>
          <a:xfrm>
            <a:off x="7655979" y="3142567"/>
            <a:ext cx="3531737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온도</a:t>
            </a:r>
            <a:r>
              <a:rPr lang="en-US" altLang="ko-KR" sz="1400" b="1" dirty="0"/>
              <a:t>: 20 ℃    </a:t>
            </a:r>
            <a:r>
              <a:rPr lang="ko-KR" altLang="en-US" sz="1400" b="1" dirty="0"/>
              <a:t>습도</a:t>
            </a:r>
            <a:r>
              <a:rPr lang="en-US" altLang="ko-KR" sz="1400" b="1" dirty="0"/>
              <a:t>: 60 %   </a:t>
            </a:r>
            <a:r>
              <a:rPr lang="ko-KR" altLang="en-US" sz="1400" b="1" dirty="0"/>
              <a:t>풍속</a:t>
            </a:r>
            <a:r>
              <a:rPr lang="en-US" altLang="ko-KR" sz="1400" b="1" dirty="0"/>
              <a:t>: 3 m/s</a:t>
            </a:r>
            <a:endParaRPr lang="ko-KR" altLang="en-US" sz="1400" b="1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4D16A07-18B0-4A1B-ABD6-59F33F2D5DC6}"/>
              </a:ext>
            </a:extLst>
          </p:cNvPr>
          <p:cNvGrpSpPr/>
          <p:nvPr/>
        </p:nvGrpSpPr>
        <p:grpSpPr>
          <a:xfrm>
            <a:off x="6525518" y="2301924"/>
            <a:ext cx="2300960" cy="296465"/>
            <a:chOff x="6251198" y="2296472"/>
            <a:chExt cx="2300960" cy="296465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CC05604-0384-4F48-8A63-EE69213ACA3C}"/>
                </a:ext>
              </a:extLst>
            </p:cNvPr>
            <p:cNvSpPr/>
            <p:nvPr/>
          </p:nvSpPr>
          <p:spPr>
            <a:xfrm>
              <a:off x="6251198" y="2296504"/>
              <a:ext cx="2300960" cy="296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서울특별시 강남구</a:t>
              </a: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C5F5599-0DE0-4F63-A55F-FBA26ACC6BF2}"/>
                </a:ext>
              </a:extLst>
            </p:cNvPr>
            <p:cNvGrpSpPr/>
            <p:nvPr/>
          </p:nvGrpSpPr>
          <p:grpSpPr>
            <a:xfrm>
              <a:off x="8280158" y="2296472"/>
              <a:ext cx="272000" cy="294348"/>
              <a:chOff x="8201952" y="2296504"/>
              <a:chExt cx="354797" cy="383947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F7154C9A-C1E4-419F-8C88-1FAEE43A3042}"/>
                  </a:ext>
                </a:extLst>
              </p:cNvPr>
              <p:cNvSpPr/>
              <p:nvPr/>
            </p:nvSpPr>
            <p:spPr>
              <a:xfrm>
                <a:off x="8201952" y="2296504"/>
                <a:ext cx="354797" cy="38394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76" name="이등변 삼각형 75">
                <a:extLst>
                  <a:ext uri="{FF2B5EF4-FFF2-40B4-BE49-F238E27FC236}">
                    <a16:creationId xmlns:a16="http://schemas.microsoft.com/office/drawing/2014/main" id="{B071AE3A-56B2-4C57-954F-2498B7CAA08C}"/>
                  </a:ext>
                </a:extLst>
              </p:cNvPr>
              <p:cNvSpPr/>
              <p:nvPr/>
            </p:nvSpPr>
            <p:spPr>
              <a:xfrm rot="10800000">
                <a:off x="8272328" y="2396215"/>
                <a:ext cx="214044" cy="184523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53F9527-EC8A-4C88-A62F-BAD21428EC2F}"/>
              </a:ext>
            </a:extLst>
          </p:cNvPr>
          <p:cNvSpPr txBox="1"/>
          <p:nvPr/>
        </p:nvSpPr>
        <p:spPr>
          <a:xfrm>
            <a:off x="5963904" y="2296268"/>
            <a:ext cx="587252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지역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688E2D5-8A48-4376-831D-EFD12E282647}"/>
              </a:ext>
            </a:extLst>
          </p:cNvPr>
          <p:cNvSpPr/>
          <p:nvPr/>
        </p:nvSpPr>
        <p:spPr>
          <a:xfrm>
            <a:off x="9765978" y="2301956"/>
            <a:ext cx="1527177" cy="296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금요일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평일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310EE17-8FE9-4C46-A028-855A47F9840D}"/>
              </a:ext>
            </a:extLst>
          </p:cNvPr>
          <p:cNvSpPr txBox="1"/>
          <p:nvPr/>
        </p:nvSpPr>
        <p:spPr>
          <a:xfrm>
            <a:off x="9199454" y="2296268"/>
            <a:ext cx="587252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요일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B473F53E-13C8-48EB-AE46-BA5E6FF141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440" y="3038112"/>
            <a:ext cx="516686" cy="516686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430E01-23C6-43DC-9BA8-5981F731A2C0}"/>
              </a:ext>
            </a:extLst>
          </p:cNvPr>
          <p:cNvSpPr/>
          <p:nvPr/>
        </p:nvSpPr>
        <p:spPr>
          <a:xfrm>
            <a:off x="6829974" y="3839051"/>
            <a:ext cx="2300960" cy="296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ㅇㅇ건설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XX</a:t>
            </a:r>
            <a:r>
              <a:rPr lang="ko-KR" altLang="en-US" sz="1400" dirty="0">
                <a:solidFill>
                  <a:schemeClr val="tx1"/>
                </a:solidFill>
              </a:rPr>
              <a:t>빌딩 재건축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DD521B6-EF12-490F-AB7B-6F0B83D03A0A}"/>
              </a:ext>
            </a:extLst>
          </p:cNvPr>
          <p:cNvSpPr txBox="1"/>
          <p:nvPr/>
        </p:nvSpPr>
        <p:spPr>
          <a:xfrm>
            <a:off x="5953867" y="3833380"/>
            <a:ext cx="887727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공사명</a:t>
            </a:r>
            <a:endParaRPr lang="ko-KR" altLang="en-US" sz="1400" b="1" dirty="0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11259780-074F-4D91-AA93-4FED9D1D108B}"/>
              </a:ext>
            </a:extLst>
          </p:cNvPr>
          <p:cNvSpPr/>
          <p:nvPr/>
        </p:nvSpPr>
        <p:spPr>
          <a:xfrm>
            <a:off x="5203580" y="1750065"/>
            <a:ext cx="1321938" cy="2841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입력 데이터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D0A876AC-3684-4FF5-8E23-098A2F08192E}"/>
              </a:ext>
            </a:extLst>
          </p:cNvPr>
          <p:cNvSpPr/>
          <p:nvPr/>
        </p:nvSpPr>
        <p:spPr>
          <a:xfrm>
            <a:off x="5203580" y="5461053"/>
            <a:ext cx="2268374" cy="284158"/>
          </a:xfrm>
          <a:prstGeom prst="roundRect">
            <a:avLst/>
          </a:prstGeom>
          <a:solidFill>
            <a:srgbClr val="FFCC99"/>
          </a:solidFill>
          <a:ln w="3175">
            <a:solidFill>
              <a:schemeClr val="tx1"/>
            </a:solidFill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주의해야 </a:t>
            </a:r>
            <a:r>
              <a:rPr lang="ko-KR" altLang="en-US" sz="1600">
                <a:solidFill>
                  <a:schemeClr val="tx1"/>
                </a:solidFill>
              </a:rPr>
              <a:t>할 재해유형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BBADA3EC-AD14-40C0-8E8B-C4B8C088DBE8}"/>
              </a:ext>
            </a:extLst>
          </p:cNvPr>
          <p:cNvGrpSpPr/>
          <p:nvPr/>
        </p:nvGrpSpPr>
        <p:grpSpPr>
          <a:xfrm>
            <a:off x="5953867" y="5975096"/>
            <a:ext cx="1619967" cy="468690"/>
            <a:chOff x="5963904" y="5905570"/>
            <a:chExt cx="1619967" cy="468690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D6E90FF-0DD2-4EFE-886A-AAC521B25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3904" y="5905570"/>
              <a:ext cx="468690" cy="468690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5FE61FB-5F2E-4A31-9485-C1EC970DA1A2}"/>
                </a:ext>
              </a:extLst>
            </p:cNvPr>
            <p:cNvSpPr txBox="1"/>
            <p:nvPr/>
          </p:nvSpPr>
          <p:spPr>
            <a:xfrm>
              <a:off x="6432594" y="5986027"/>
              <a:ext cx="1151277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떨어짐 </a:t>
              </a:r>
              <a:r>
                <a:rPr lang="en-US" altLang="ko-KR" sz="1400" b="1" dirty="0"/>
                <a:t>40%</a:t>
              </a:r>
              <a:endParaRPr lang="ko-KR" altLang="en-US" sz="1400" b="1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F608AAD-E42B-4600-A9B1-717A27787CD0}"/>
              </a:ext>
            </a:extLst>
          </p:cNvPr>
          <p:cNvGrpSpPr/>
          <p:nvPr/>
        </p:nvGrpSpPr>
        <p:grpSpPr>
          <a:xfrm>
            <a:off x="7785139" y="5975096"/>
            <a:ext cx="1619967" cy="468690"/>
            <a:chOff x="7795176" y="5905570"/>
            <a:chExt cx="1619967" cy="468690"/>
          </a:xfrm>
        </p:grpSpPr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C5FF1D8D-3C62-4152-801F-F8EE53715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5176" y="5905570"/>
              <a:ext cx="468690" cy="46869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6B0C25F-6648-4C0A-84B1-5D5B5C63DD5C}"/>
                </a:ext>
              </a:extLst>
            </p:cNvPr>
            <p:cNvSpPr txBox="1"/>
            <p:nvPr/>
          </p:nvSpPr>
          <p:spPr>
            <a:xfrm>
              <a:off x="8263866" y="5986027"/>
              <a:ext cx="1151277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넘어짐 </a:t>
              </a:r>
              <a:r>
                <a:rPr lang="en-US" altLang="ko-KR" sz="1400" b="1" dirty="0"/>
                <a:t>32%</a:t>
              </a:r>
              <a:endParaRPr lang="ko-KR" altLang="en-US" sz="1400" b="1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05A3296-59C6-4697-974E-93B0AA506E05}"/>
              </a:ext>
            </a:extLst>
          </p:cNvPr>
          <p:cNvGrpSpPr/>
          <p:nvPr/>
        </p:nvGrpSpPr>
        <p:grpSpPr>
          <a:xfrm>
            <a:off x="9616411" y="5975096"/>
            <a:ext cx="2054768" cy="468690"/>
            <a:chOff x="9626448" y="5905570"/>
            <a:chExt cx="2054768" cy="468690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8E6A5611-0699-4241-B525-FDBB54A43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448" y="5905570"/>
              <a:ext cx="468690" cy="46869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F833E46-61E6-476B-BBAA-2696AAB71349}"/>
                </a:ext>
              </a:extLst>
            </p:cNvPr>
            <p:cNvSpPr txBox="1"/>
            <p:nvPr/>
          </p:nvSpPr>
          <p:spPr>
            <a:xfrm>
              <a:off x="10108350" y="5986027"/>
              <a:ext cx="1572866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물체에 맞음 </a:t>
              </a:r>
              <a:r>
                <a:rPr lang="en-US" altLang="ko-KR" sz="1400" b="1" dirty="0"/>
                <a:t>25%</a:t>
              </a:r>
              <a:endParaRPr lang="ko-KR" altLang="en-US" sz="1400" b="1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340205B-92D2-42CE-8446-C1B1BED3C4F3}"/>
              </a:ext>
            </a:extLst>
          </p:cNvPr>
          <p:cNvGrpSpPr/>
          <p:nvPr/>
        </p:nvGrpSpPr>
        <p:grpSpPr>
          <a:xfrm>
            <a:off x="11021155" y="2301924"/>
            <a:ext cx="272000" cy="294348"/>
            <a:chOff x="8201952" y="2296504"/>
            <a:chExt cx="354797" cy="383947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A81C6BE-401E-440A-BAAD-7FB61BD6AD04}"/>
                </a:ext>
              </a:extLst>
            </p:cNvPr>
            <p:cNvSpPr/>
            <p:nvPr/>
          </p:nvSpPr>
          <p:spPr>
            <a:xfrm>
              <a:off x="8201952" y="2296504"/>
              <a:ext cx="354797" cy="3839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13C127F7-F920-4387-9C4B-4F1FC31BC0E9}"/>
                </a:ext>
              </a:extLst>
            </p:cNvPr>
            <p:cNvSpPr/>
            <p:nvPr/>
          </p:nvSpPr>
          <p:spPr>
            <a:xfrm rot="10800000">
              <a:off x="8272328" y="2396215"/>
              <a:ext cx="214044" cy="18452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78204F8-8A11-4936-94B7-FA7AF68E139A}"/>
              </a:ext>
            </a:extLst>
          </p:cNvPr>
          <p:cNvSpPr txBox="1"/>
          <p:nvPr/>
        </p:nvSpPr>
        <p:spPr>
          <a:xfrm>
            <a:off x="339536" y="37631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 기대효과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5198189-806B-499E-B74D-F469A7270198}"/>
              </a:ext>
            </a:extLst>
          </p:cNvPr>
          <p:cNvSpPr/>
          <p:nvPr/>
        </p:nvSpPr>
        <p:spPr>
          <a:xfrm>
            <a:off x="132080" y="37599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AFAFD6-F320-4BAD-B1FE-968B6FC5EBBA}"/>
              </a:ext>
            </a:extLst>
          </p:cNvPr>
          <p:cNvSpPr txBox="1"/>
          <p:nvPr/>
        </p:nvSpPr>
        <p:spPr>
          <a:xfrm>
            <a:off x="132080" y="4412474"/>
            <a:ext cx="5058288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  <a:ea typeface="+mj-ea"/>
              </a:rPr>
              <a:t>건설업 환경에서의 고위험 요소 사전 감지 및 사전 예방 가능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  <a:ea typeface="+mj-ea"/>
              </a:rPr>
              <a:t>정부 </a:t>
            </a:r>
            <a:r>
              <a:rPr lang="en-US" altLang="ko-KR" sz="1200" dirty="0">
                <a:latin typeface="+mj-ea"/>
                <a:ea typeface="+mj-ea"/>
              </a:rPr>
              <a:t>/ </a:t>
            </a:r>
            <a:r>
              <a:rPr lang="ko-KR" altLang="en-US" sz="1200" dirty="0">
                <a:latin typeface="+mj-ea"/>
                <a:ea typeface="+mj-ea"/>
              </a:rPr>
              <a:t>기업 </a:t>
            </a:r>
            <a:r>
              <a:rPr lang="en-US" altLang="ko-KR" sz="1200" dirty="0">
                <a:latin typeface="+mj-ea"/>
                <a:ea typeface="+mj-ea"/>
              </a:rPr>
              <a:t>/ </a:t>
            </a:r>
            <a:r>
              <a:rPr lang="ko-KR" altLang="en-US" sz="1200" dirty="0">
                <a:latin typeface="+mj-ea"/>
                <a:ea typeface="+mj-ea"/>
              </a:rPr>
              <a:t>구직자에 대한 기대 효과 제안</a:t>
            </a:r>
            <a:r>
              <a:rPr lang="en-US" altLang="ko-KR" sz="1200" dirty="0">
                <a:latin typeface="+mj-ea"/>
                <a:ea typeface="+mj-ea"/>
              </a:rPr>
              <a:t>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정부는 고위험군 발생 예방을 위한 법적 정책 수립</a:t>
            </a:r>
            <a:endParaRPr lang="en-US" altLang="ko-KR" sz="12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기업은 산재 사전 발생을 대비하여 이윤 손실 최소화</a:t>
            </a:r>
            <a:endParaRPr lang="en-US" altLang="ko-KR" sz="12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구직 </a:t>
            </a:r>
            <a:r>
              <a:rPr lang="en-US" altLang="ko-KR" sz="1200" dirty="0">
                <a:latin typeface="+mj-ea"/>
                <a:ea typeface="+mj-ea"/>
              </a:rPr>
              <a:t>/ </a:t>
            </a:r>
            <a:r>
              <a:rPr lang="ko-KR" altLang="en-US" sz="1200" dirty="0">
                <a:latin typeface="+mj-ea"/>
                <a:ea typeface="+mj-ea"/>
              </a:rPr>
              <a:t>종사자는 직업 선택 및 산재 발생에 의한 책임 부가에 대한 전문적인 뒷받침이 되는 자료 제공</a:t>
            </a:r>
            <a:endParaRPr lang="en-US" altLang="ko-KR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577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연구의 한계점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6979703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산재 </a:t>
            </a:r>
            <a:r>
              <a:rPr lang="ko-KR" altLang="en-US" sz="1200" dirty="0" err="1">
                <a:latin typeface="+mj-ea"/>
              </a:rPr>
              <a:t>발생율</a:t>
            </a:r>
            <a:r>
              <a:rPr lang="ko-KR" altLang="en-US" sz="1200" dirty="0">
                <a:latin typeface="+mj-ea"/>
              </a:rPr>
              <a:t> 자체는 확인하기 어려움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>
                <a:latin typeface="+mj-ea"/>
              </a:rPr>
              <a:t>0.5</a:t>
            </a:r>
            <a:r>
              <a:rPr lang="ko-KR" altLang="en-US" sz="1200" dirty="0">
                <a:latin typeface="+mj-ea"/>
              </a:rPr>
              <a:t>의 정확도에서 추가 개선 필요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개인에 대한 특성이 데이터에 존재하지 않음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수집한 자료 중 텍스트에 해당하는 부분의 텍스트 마이닝 결과를 제시하지 않음</a:t>
            </a:r>
            <a:endParaRPr lang="en-US" altLang="ko-KR" sz="1200" dirty="0">
              <a:latin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3E4561-5108-A67B-415D-1A09D1E90363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6B2812-1EE0-67D5-951E-EAC1D507B3F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68B243B-D733-2C2C-0B71-14FF522FE46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F79E5A5-8881-851B-1543-8B1EE3805B74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72A1CA-B49F-9FB4-F4FF-95598EFCD9E6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연구의 한계점 및 향후 연구제안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1D4D65-72E4-CFF2-48A2-0FC7787E9EA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51FC42-DC56-731A-4755-D309B2045B8A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3DBFDF2-E7A2-690F-3DA2-14EFB213F1AA}"/>
              </a:ext>
            </a:extLst>
          </p:cNvPr>
          <p:cNvSpPr txBox="1"/>
          <p:nvPr/>
        </p:nvSpPr>
        <p:spPr>
          <a:xfrm>
            <a:off x="240079" y="3791995"/>
            <a:ext cx="5438861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향후 고도화한 예측모델로 산재 지수를 제공하여 정부부처와 구인 기업</a:t>
            </a:r>
            <a:r>
              <a:rPr lang="en-US" altLang="ko-KR" sz="1200" dirty="0"/>
              <a:t>, </a:t>
            </a:r>
            <a:r>
              <a:rPr lang="ko-KR" altLang="en-US" sz="1200" dirty="0"/>
              <a:t>구직자에게 이익을 극대화하고자 함</a:t>
            </a:r>
            <a:endParaRPr lang="en-US" altLang="ko-K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91D72-C1AC-A808-32DC-2A31FBA812DA}"/>
              </a:ext>
            </a:extLst>
          </p:cNvPr>
          <p:cNvSpPr txBox="1"/>
          <p:nvPr/>
        </p:nvSpPr>
        <p:spPr>
          <a:xfrm>
            <a:off x="339536" y="3292456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향후 연구 제안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BDCC72-F6FB-27D2-80E3-F63B3A48A2D6}"/>
              </a:ext>
            </a:extLst>
          </p:cNvPr>
          <p:cNvSpPr/>
          <p:nvPr/>
        </p:nvSpPr>
        <p:spPr>
          <a:xfrm>
            <a:off x="132080" y="328925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12DE957-489E-4EB0-9D03-124820A27943}"/>
              </a:ext>
            </a:extLst>
          </p:cNvPr>
          <p:cNvGrpSpPr/>
          <p:nvPr/>
        </p:nvGrpSpPr>
        <p:grpSpPr>
          <a:xfrm>
            <a:off x="8978588" y="3742819"/>
            <a:ext cx="896781" cy="790234"/>
            <a:chOff x="5647608" y="4420246"/>
            <a:chExt cx="896781" cy="79023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A5FF942-A78E-4D77-8249-DEBA849AE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7608" y="4420246"/>
              <a:ext cx="896781" cy="24957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185E96-0876-46C2-80DC-37FF1915F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7608" y="4767368"/>
              <a:ext cx="896781" cy="17190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098B0AA-4D08-44F6-AC73-4EEAC4004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9618" y="4978689"/>
              <a:ext cx="732760" cy="231791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563C2CE-F811-4D4F-97AC-F6C531065BD4}"/>
              </a:ext>
            </a:extLst>
          </p:cNvPr>
          <p:cNvGrpSpPr/>
          <p:nvPr/>
        </p:nvGrpSpPr>
        <p:grpSpPr>
          <a:xfrm>
            <a:off x="7087753" y="5606569"/>
            <a:ext cx="1167974" cy="765526"/>
            <a:chOff x="7087753" y="5606569"/>
            <a:chExt cx="1167974" cy="76552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14D39EE-1D90-467B-A40F-B8F1B115A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41339" y="5606569"/>
              <a:ext cx="460800" cy="46559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387E82-FB25-4940-996D-E22FAC6ADEC0}"/>
                </a:ext>
              </a:extLst>
            </p:cNvPr>
            <p:cNvSpPr txBox="1"/>
            <p:nvPr/>
          </p:nvSpPr>
          <p:spPr>
            <a:xfrm>
              <a:off x="7087753" y="6064318"/>
              <a:ext cx="11679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/>
                <a:t>고용노동부</a:t>
              </a:r>
              <a:endParaRPr lang="en-US" altLang="ko-KR" sz="1400" b="1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21F1885-5714-453B-9B90-26690DAC40C6}"/>
              </a:ext>
            </a:extLst>
          </p:cNvPr>
          <p:cNvGrpSpPr/>
          <p:nvPr/>
        </p:nvGrpSpPr>
        <p:grpSpPr>
          <a:xfrm>
            <a:off x="10891765" y="5571160"/>
            <a:ext cx="856489" cy="765526"/>
            <a:chOff x="6517818" y="5606569"/>
            <a:chExt cx="856489" cy="76552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67C7D7A-1A77-407A-B356-3D5F5572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662" y="5606569"/>
              <a:ext cx="460800" cy="4608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9DD884C-5CAE-42E7-8D19-43BC65FDB0F3}"/>
                </a:ext>
              </a:extLst>
            </p:cNvPr>
            <p:cNvSpPr txBox="1"/>
            <p:nvPr/>
          </p:nvSpPr>
          <p:spPr>
            <a:xfrm>
              <a:off x="6517818" y="6064318"/>
              <a:ext cx="8564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/>
                <a:t>구직자</a:t>
              </a:r>
              <a:endParaRPr lang="en-US" altLang="ko-KR" sz="1400" b="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2C46A92-0EB2-491E-824C-2094271BCCF8}"/>
              </a:ext>
            </a:extLst>
          </p:cNvPr>
          <p:cNvSpPr txBox="1"/>
          <p:nvPr/>
        </p:nvSpPr>
        <p:spPr>
          <a:xfrm>
            <a:off x="9902048" y="3942460"/>
            <a:ext cx="156130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/>
              <a:t>구인구직 사이트</a:t>
            </a:r>
            <a:endParaRPr lang="en-US" altLang="ko-KR" sz="1400" b="1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F828D5-CD02-488B-8EA3-42E712A9DC8B}"/>
              </a:ext>
            </a:extLst>
          </p:cNvPr>
          <p:cNvGrpSpPr/>
          <p:nvPr/>
        </p:nvGrpSpPr>
        <p:grpSpPr>
          <a:xfrm>
            <a:off x="8986840" y="1702666"/>
            <a:ext cx="788423" cy="765526"/>
            <a:chOff x="5864657" y="5606569"/>
            <a:chExt cx="788423" cy="76552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D873207-8C3D-4780-A81B-420268C42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68" y="5606569"/>
              <a:ext cx="460800" cy="4608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0B403B-8DA8-4893-8483-5A2E53D935DE}"/>
                </a:ext>
              </a:extLst>
            </p:cNvPr>
            <p:cNvSpPr txBox="1"/>
            <p:nvPr/>
          </p:nvSpPr>
          <p:spPr>
            <a:xfrm>
              <a:off x="5864657" y="6064318"/>
              <a:ext cx="788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/>
                <a:t>건설사</a:t>
              </a:r>
              <a:endParaRPr lang="en-US" altLang="ko-KR" sz="1400" b="1" dirty="0"/>
            </a:p>
          </p:txBody>
        </p:sp>
      </p:grpSp>
      <p:sp>
        <p:nvSpPr>
          <p:cNvPr id="36" name="화살표: 굽음 35">
            <a:extLst>
              <a:ext uri="{FF2B5EF4-FFF2-40B4-BE49-F238E27FC236}">
                <a16:creationId xmlns:a16="http://schemas.microsoft.com/office/drawing/2014/main" id="{1ADD0EAF-6580-4D8D-AEBF-492A46627557}"/>
              </a:ext>
            </a:extLst>
          </p:cNvPr>
          <p:cNvSpPr/>
          <p:nvPr/>
        </p:nvSpPr>
        <p:spPr>
          <a:xfrm rot="16200000" flipH="1">
            <a:off x="6584343" y="3041759"/>
            <a:ext cx="3465238" cy="1400260"/>
          </a:xfrm>
          <a:prstGeom prst="bentArrow">
            <a:avLst>
              <a:gd name="adj1" fmla="val 9195"/>
              <a:gd name="adj2" fmla="val 11051"/>
              <a:gd name="adj3" fmla="val 15485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8985EB-1B15-43F9-836B-B005912E37DD}"/>
              </a:ext>
            </a:extLst>
          </p:cNvPr>
          <p:cNvSpPr txBox="1"/>
          <p:nvPr/>
        </p:nvSpPr>
        <p:spPr>
          <a:xfrm>
            <a:off x="9457290" y="5356580"/>
            <a:ext cx="122541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/>
              <a:t>산재지수 및 </a:t>
            </a:r>
            <a:endParaRPr lang="en-US" altLang="ko-KR" sz="900" dirty="0"/>
          </a:p>
          <a:p>
            <a:pPr algn="ctr">
              <a:lnSpc>
                <a:spcPct val="150000"/>
              </a:lnSpc>
            </a:pPr>
            <a:r>
              <a:rPr lang="ko-KR" altLang="en-US" sz="900" dirty="0"/>
              <a:t>기업 정보를 토대로 </a:t>
            </a:r>
            <a:r>
              <a:rPr lang="ko-KR" altLang="en-US" sz="900" b="1" dirty="0"/>
              <a:t>기업 선택</a:t>
            </a:r>
            <a:endParaRPr lang="en-US" altLang="ko-KR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33E67B-7CA2-43F4-A83C-A07D48FB3362}"/>
              </a:ext>
            </a:extLst>
          </p:cNvPr>
          <p:cNvSpPr txBox="1"/>
          <p:nvPr/>
        </p:nvSpPr>
        <p:spPr>
          <a:xfrm>
            <a:off x="8091094" y="5362638"/>
            <a:ext cx="1156851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/>
              <a:t>산재지수 제공</a:t>
            </a:r>
            <a:endParaRPr lang="en-US" altLang="ko-KR" sz="9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F077FC-F26D-4E9D-85D4-85665BF12CA4}"/>
              </a:ext>
            </a:extLst>
          </p:cNvPr>
          <p:cNvSpPr txBox="1"/>
          <p:nvPr/>
        </p:nvSpPr>
        <p:spPr>
          <a:xfrm>
            <a:off x="7734578" y="3247795"/>
            <a:ext cx="131839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/>
              <a:t>산재 정보 및 </a:t>
            </a:r>
            <a:endParaRPr lang="en-US" altLang="ko-KR" sz="900" dirty="0"/>
          </a:p>
          <a:p>
            <a:pPr algn="ctr">
              <a:lnSpc>
                <a:spcPct val="150000"/>
              </a:lnSpc>
            </a:pPr>
            <a:r>
              <a:rPr lang="ko-KR" altLang="en-US" sz="900" dirty="0"/>
              <a:t>공사 관련 정보 제공</a:t>
            </a:r>
            <a:endParaRPr lang="en-US" altLang="ko-KR" sz="900" dirty="0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3D53BA54-E0DB-4066-BED1-9C650CFF302F}"/>
              </a:ext>
            </a:extLst>
          </p:cNvPr>
          <p:cNvSpPr/>
          <p:nvPr/>
        </p:nvSpPr>
        <p:spPr>
          <a:xfrm rot="18900000">
            <a:off x="7759610" y="4915290"/>
            <a:ext cx="1394761" cy="307778"/>
          </a:xfrm>
          <a:prstGeom prst="rightArrow">
            <a:avLst/>
          </a:prstGeom>
          <a:solidFill>
            <a:srgbClr val="FFB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B3E901ED-57E4-4A99-AD93-9600733A5C38}"/>
              </a:ext>
            </a:extLst>
          </p:cNvPr>
          <p:cNvSpPr/>
          <p:nvPr/>
        </p:nvSpPr>
        <p:spPr>
          <a:xfrm rot="2700000">
            <a:off x="9691819" y="5009826"/>
            <a:ext cx="1425214" cy="307778"/>
          </a:xfrm>
          <a:prstGeom prst="rightArrow">
            <a:avLst/>
          </a:prstGeom>
          <a:solidFill>
            <a:srgbClr val="FFB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CF277E91-F821-4A70-88FB-857019BECA30}"/>
              </a:ext>
            </a:extLst>
          </p:cNvPr>
          <p:cNvSpPr/>
          <p:nvPr/>
        </p:nvSpPr>
        <p:spPr>
          <a:xfrm rot="13500000">
            <a:off x="10003243" y="4764604"/>
            <a:ext cx="1363521" cy="3077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89521B-7D4F-4631-864D-52E7E29A4D7A}"/>
              </a:ext>
            </a:extLst>
          </p:cNvPr>
          <p:cNvSpPr txBox="1"/>
          <p:nvPr/>
        </p:nvSpPr>
        <p:spPr>
          <a:xfrm>
            <a:off x="10682702" y="4643986"/>
            <a:ext cx="1181787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/>
              <a:t>구직자 정보 제공</a:t>
            </a:r>
            <a:endParaRPr lang="en-US" altLang="ko-KR" sz="900" dirty="0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985CAE00-0F88-4616-9436-1313F04BAF8B}"/>
              </a:ext>
            </a:extLst>
          </p:cNvPr>
          <p:cNvSpPr/>
          <p:nvPr/>
        </p:nvSpPr>
        <p:spPr>
          <a:xfrm rot="16200000">
            <a:off x="9072801" y="2911314"/>
            <a:ext cx="1016134" cy="3077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63B233AF-3A5D-4D56-A284-856FA3AEE1F1}"/>
              </a:ext>
            </a:extLst>
          </p:cNvPr>
          <p:cNvSpPr/>
          <p:nvPr/>
        </p:nvSpPr>
        <p:spPr>
          <a:xfrm rot="5400000">
            <a:off x="8701547" y="2914541"/>
            <a:ext cx="1016134" cy="3077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9FE62-0455-4041-9BD5-9FD266504E66}"/>
              </a:ext>
            </a:extLst>
          </p:cNvPr>
          <p:cNvSpPr txBox="1"/>
          <p:nvPr/>
        </p:nvSpPr>
        <p:spPr>
          <a:xfrm>
            <a:off x="8152048" y="2597402"/>
            <a:ext cx="112645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/>
              <a:t>기업정보 제공</a:t>
            </a:r>
            <a:endParaRPr lang="en-US" altLang="ko-KR" sz="9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9B44D6-65ED-415C-A70D-97FB3D1929C2}"/>
              </a:ext>
            </a:extLst>
          </p:cNvPr>
          <p:cNvSpPr txBox="1"/>
          <p:nvPr/>
        </p:nvSpPr>
        <p:spPr>
          <a:xfrm>
            <a:off x="9581538" y="2935824"/>
            <a:ext cx="116243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/>
              <a:t>구직자 정보 제공</a:t>
            </a:r>
            <a:endParaRPr lang="en-US" altLang="ko-KR" sz="9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0545A25-DB13-4AD8-80B8-F4BF94BD9354}"/>
              </a:ext>
            </a:extLst>
          </p:cNvPr>
          <p:cNvGrpSpPr/>
          <p:nvPr/>
        </p:nvGrpSpPr>
        <p:grpSpPr>
          <a:xfrm>
            <a:off x="10915053" y="2043642"/>
            <a:ext cx="1076487" cy="307778"/>
            <a:chOff x="10434680" y="2285493"/>
            <a:chExt cx="1076487" cy="307778"/>
          </a:xfrm>
        </p:grpSpPr>
        <p:sp>
          <p:nvSpPr>
            <p:cNvPr id="57" name="화살표: 오른쪽 56">
              <a:extLst>
                <a:ext uri="{FF2B5EF4-FFF2-40B4-BE49-F238E27FC236}">
                  <a16:creationId xmlns:a16="http://schemas.microsoft.com/office/drawing/2014/main" id="{F9A9BCC8-D36B-441A-985D-C1739E3F7A1F}"/>
                </a:ext>
              </a:extLst>
            </p:cNvPr>
            <p:cNvSpPr/>
            <p:nvPr/>
          </p:nvSpPr>
          <p:spPr>
            <a:xfrm>
              <a:off x="10434680" y="2285493"/>
              <a:ext cx="317091" cy="30777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9FA115-5E3F-426A-88A0-FEC5C82CFE62}"/>
                </a:ext>
              </a:extLst>
            </p:cNvPr>
            <p:cNvSpPr txBox="1"/>
            <p:nvPr/>
          </p:nvSpPr>
          <p:spPr>
            <a:xfrm>
              <a:off x="10711411" y="2312424"/>
              <a:ext cx="7997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dirty="0"/>
                <a:t>기존 정보</a:t>
              </a:r>
              <a:endParaRPr lang="en-US" altLang="ko-KR" sz="1050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A80EF12-E184-406E-8C7B-4465F2F9850C}"/>
              </a:ext>
            </a:extLst>
          </p:cNvPr>
          <p:cNvGrpSpPr/>
          <p:nvPr/>
        </p:nvGrpSpPr>
        <p:grpSpPr>
          <a:xfrm>
            <a:off x="10906524" y="1708935"/>
            <a:ext cx="1085016" cy="307778"/>
            <a:chOff x="10426151" y="1950786"/>
            <a:chExt cx="1085016" cy="307778"/>
          </a:xfrm>
        </p:grpSpPr>
        <p:sp>
          <p:nvSpPr>
            <p:cNvPr id="59" name="화살표: 오른쪽 58">
              <a:extLst>
                <a:ext uri="{FF2B5EF4-FFF2-40B4-BE49-F238E27FC236}">
                  <a16:creationId xmlns:a16="http://schemas.microsoft.com/office/drawing/2014/main" id="{83F97CAC-647E-4CAA-8334-8E7329A002E6}"/>
                </a:ext>
              </a:extLst>
            </p:cNvPr>
            <p:cNvSpPr/>
            <p:nvPr/>
          </p:nvSpPr>
          <p:spPr>
            <a:xfrm>
              <a:off x="10426151" y="1950786"/>
              <a:ext cx="317091" cy="307778"/>
            </a:xfrm>
            <a:prstGeom prst="rightArrow">
              <a:avLst/>
            </a:prstGeom>
            <a:solidFill>
              <a:srgbClr val="FFB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E01BE78-BCE0-4E1B-B469-9C3DFB49220F}"/>
                </a:ext>
              </a:extLst>
            </p:cNvPr>
            <p:cNvSpPr txBox="1"/>
            <p:nvPr/>
          </p:nvSpPr>
          <p:spPr>
            <a:xfrm>
              <a:off x="10711411" y="1977717"/>
              <a:ext cx="7997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dirty="0"/>
                <a:t>추가 정보</a:t>
              </a:r>
              <a:endParaRPr lang="en-US" altLang="ko-KR" sz="1050" dirty="0"/>
            </a:p>
          </p:txBody>
        </p:sp>
      </p:grpSp>
      <p:sp>
        <p:nvSpPr>
          <p:cNvPr id="63" name="화살표: 굽음 62">
            <a:extLst>
              <a:ext uri="{FF2B5EF4-FFF2-40B4-BE49-F238E27FC236}">
                <a16:creationId xmlns:a16="http://schemas.microsoft.com/office/drawing/2014/main" id="{7D3B6092-AA1D-45DB-B863-0D5B71C1F55A}"/>
              </a:ext>
            </a:extLst>
          </p:cNvPr>
          <p:cNvSpPr/>
          <p:nvPr/>
        </p:nvSpPr>
        <p:spPr>
          <a:xfrm rot="10800000" flipH="1" flipV="1">
            <a:off x="7454541" y="1709135"/>
            <a:ext cx="1559800" cy="3748177"/>
          </a:xfrm>
          <a:prstGeom prst="bentArrow">
            <a:avLst>
              <a:gd name="adj1" fmla="val 9195"/>
              <a:gd name="adj2" fmla="val 8750"/>
              <a:gd name="adj3" fmla="val 10882"/>
              <a:gd name="adj4" fmla="val 49887"/>
            </a:avLst>
          </a:prstGeom>
          <a:solidFill>
            <a:srgbClr val="FFB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C507AB6-FBA2-46DC-9061-7C4C43E0621B}"/>
              </a:ext>
            </a:extLst>
          </p:cNvPr>
          <p:cNvSpPr txBox="1"/>
          <p:nvPr/>
        </p:nvSpPr>
        <p:spPr>
          <a:xfrm>
            <a:off x="6013371" y="4031298"/>
            <a:ext cx="1467151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/>
              <a:t>산재 지수 및 </a:t>
            </a:r>
            <a:endParaRPr lang="en-US" altLang="ko-KR" sz="900" dirty="0"/>
          </a:p>
          <a:p>
            <a:pPr algn="ctr">
              <a:lnSpc>
                <a:spcPct val="150000"/>
              </a:lnSpc>
            </a:pPr>
            <a:r>
              <a:rPr lang="ko-KR" altLang="en-US" sz="900" dirty="0"/>
              <a:t>산업 재해 유형 제공</a:t>
            </a:r>
            <a:endParaRPr lang="en-US" altLang="ko-KR" sz="900" dirty="0"/>
          </a:p>
          <a:p>
            <a:pPr algn="ctr">
              <a:lnSpc>
                <a:spcPct val="150000"/>
              </a:lnSpc>
            </a:pPr>
            <a:r>
              <a:rPr lang="ko-KR" altLang="en-US" sz="900" dirty="0"/>
              <a:t>관련 교육 및 정책 논의</a:t>
            </a:r>
            <a:endParaRPr lang="en-US" altLang="ko-KR" sz="9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D5541B8-F68C-4ABE-AEA7-AB9AB26A145A}"/>
              </a:ext>
            </a:extLst>
          </p:cNvPr>
          <p:cNvSpPr/>
          <p:nvPr/>
        </p:nvSpPr>
        <p:spPr>
          <a:xfrm>
            <a:off x="10743976" y="1628503"/>
            <a:ext cx="1247564" cy="8396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289A415-087B-4BB5-B715-E976B06C04EC}"/>
              </a:ext>
            </a:extLst>
          </p:cNvPr>
          <p:cNvSpPr/>
          <p:nvPr/>
        </p:nvSpPr>
        <p:spPr>
          <a:xfrm>
            <a:off x="-122637" y="4488268"/>
            <a:ext cx="58772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구직자 </a:t>
            </a:r>
            <a:r>
              <a:rPr lang="en-US" altLang="ko-KR" sz="1200" dirty="0"/>
              <a:t>: </a:t>
            </a:r>
            <a:r>
              <a:rPr lang="ko-KR" altLang="en-US" sz="1200" dirty="0"/>
              <a:t>지원을 희망하는 기업의 안전에 대한 관심도와 그에 따른 기업 내 정책을 살펴보며 기업 선택의 기준으로 삼음</a:t>
            </a:r>
            <a:endParaRPr lang="en-US" altLang="ko-KR" sz="1200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기업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산업재해 예방에 따른 기업의 이미지 관리로 브랜드 이미지 제고 및 기업이 희망하는 구직자 확보 가능</a:t>
            </a:r>
            <a:endParaRPr lang="en-US" altLang="ko-KR" sz="1200" dirty="0">
              <a:latin typeface="+mj-ea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정부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기업의 산업재해에 대한 자체적인 관리를 유도하여 사회적인 비용 감소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67205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D6F70AA-FE65-4365-81A3-9395920C87E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067BF56-8BCB-BD6C-2318-1BF2E3A956F7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3BFEB6E-4F53-C5B4-6FD8-FBCB11CD47A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628D4F4-63C1-1BF6-FF2E-747283FEC10C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E4BE00-E632-0FDC-306B-E33DC496DCF6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62742C-E287-9A22-50B4-82FE615F8DA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77808-369A-6888-223D-8019AEEB863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5-1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67F2B60-9856-4B19-B071-3287A09AD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902150"/>
              </p:ext>
            </p:extLst>
          </p:nvPr>
        </p:nvGraphicFramePr>
        <p:xfrm>
          <a:off x="778933" y="1439334"/>
          <a:ext cx="9465733" cy="4815078"/>
        </p:xfrm>
        <a:graphic>
          <a:graphicData uri="http://schemas.openxmlformats.org/drawingml/2006/table">
            <a:tbl>
              <a:tblPr/>
              <a:tblGrid>
                <a:gridCol w="9465733">
                  <a:extLst>
                    <a:ext uri="{9D8B030D-6E8A-4147-A177-3AD203B41FA5}">
                      <a16:colId xmlns:a16="http://schemas.microsoft.com/office/drawing/2014/main" val="2542167413"/>
                    </a:ext>
                  </a:extLst>
                </a:gridCol>
              </a:tblGrid>
              <a:tr h="4191000"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</a:t>
                      </a:r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나라지표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altLang="ko-KR" sz="10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산업재해현황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”, 2024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 갱신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https://www.index.go.kr/unity/potal/main/EachDtlPageDetail.do?idx_cd=1514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KOSIS. </a:t>
                      </a:r>
                      <a:r>
                        <a:rPr lang="en-US" altLang="ko-KR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전체 재해 현황 및 분석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업종별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산업별 중분류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)”,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 갱신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https://kosis.kr/statHtml/statHtml.do?orgId=118&amp;tblId=DT_11806_N022&amp;vw_cd=MT_ZTITLE&amp;list_id=118_11806_ciek6458&amp;seqNo=&amp;lang_mode=ko&amp;language=kor&amp;obj_var_id=&amp;itm_id=&amp;conn_path=MT_ZTITLE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안전보건공단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altLang="ko-KR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「산업재해통계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인포그래픽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」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통계로 보는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년도 산업재해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”, 2023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https://www.kosha.or.kr/kosha/data/mediaBankMain.do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김학열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허태영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산업재해 발생의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상대위험도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분석 및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순환분포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모형 추정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서울도시연구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2010. 3), 127~138.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김현수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이현수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박문서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건설공사의 정량적 위험도 산정 방법론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한국건설관리학회 학술발표대회 논문집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2008), 463~466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조민건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이동환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박주영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박승희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건설현장 정형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·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비정형데이터를 활용한 기계학습 기반의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건설재해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예측 모델 개발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대한토목학회 논문집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42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통권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220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), 2022), 127~134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김명중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박선영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기업 특성이 산업재해 발생에 미치는 영향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중소기업과 대기업 비교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산업연구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Journal of Industrial Studies(J.I.S)(2023) Vol.4 No.2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서동민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인공지능을 활용한 산업재해 예방 현황과 전망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한국콘텐츠학회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(2023) Vol.21 No.1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송태호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”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건축시공현장관리를 위한 가설공사 위험도 지수 모델 제안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,“ 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석사학위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금오공과대학교 산업대학원 토목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환경 및 건축공학과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2019)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박환표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한재구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공정기반의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건설현장 안전 위험도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평가지수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및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위험예측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시스템 개발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(Ⅰ)”,(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한국건설기술연구원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2018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년도 주요사업 연차보고서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창의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·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시드사업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),2018),KICT 2018-076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조예림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김연철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신윤석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의사결정나무기법을 이용한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건설재해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사전 예측모델 개발”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,(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한국건축시공학회지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17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2017), 295~303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0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함초롬바탕" panose="02030604000101010101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749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60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F45506C-CAD4-B9C7-73A2-39A829876845}"/>
              </a:ext>
            </a:extLst>
          </p:cNvPr>
          <p:cNvSpPr txBox="1"/>
          <p:nvPr/>
        </p:nvSpPr>
        <p:spPr>
          <a:xfrm>
            <a:off x="309923" y="1405135"/>
            <a:ext cx="11427312" cy="14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건설 분야에서의 중대재해는 매년 끊이지 않는 사고로</a:t>
            </a:r>
            <a:r>
              <a:rPr lang="en-US" altLang="ko-KR" sz="1200" dirty="0"/>
              <a:t>, </a:t>
            </a:r>
            <a:r>
              <a:rPr lang="ko-KR" altLang="en-US" sz="1200" dirty="0"/>
              <a:t>긴 공사기간동안 익숙해지는 부주의와 과도한 </a:t>
            </a:r>
            <a:r>
              <a:rPr lang="ko-KR" altLang="en-US" sz="1200" dirty="0" err="1"/>
              <a:t>재하청</a:t>
            </a:r>
            <a:r>
              <a:rPr lang="ko-KR" altLang="en-US" sz="1200" dirty="0"/>
              <a:t> 등의 복합적인 원인으로 발생하고 있다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비교적 최근 건설업 분야에서 산업재해의 심각성을 보여주는 사건으로 </a:t>
            </a:r>
            <a:r>
              <a:rPr lang="en-US" altLang="ko-KR" sz="1200" dirty="0"/>
              <a:t>2022</a:t>
            </a:r>
            <a:r>
              <a:rPr lang="ko-KR" altLang="en-US" sz="1200" dirty="0"/>
              <a:t>년 발생한 광주 화정 아이파크 붕괴 사고</a:t>
            </a:r>
            <a:r>
              <a:rPr lang="en-US" altLang="ko-KR" sz="1200" dirty="0"/>
              <a:t>(2022.1.11)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  <a:r>
              <a:rPr lang="ko-KR" altLang="en-US" sz="1200" dirty="0"/>
              <a:t> 날씨를 고려하지 않은 무리한 공사 일정과 비용절감을 이유로 여러 번의 재하청을 거치며 부실한 설계를 용인하였고</a:t>
            </a:r>
            <a:r>
              <a:rPr lang="en-US" altLang="ko-KR" sz="1200" dirty="0"/>
              <a:t>, </a:t>
            </a:r>
            <a:r>
              <a:rPr lang="ko-KR" altLang="en-US" sz="1200" dirty="0"/>
              <a:t>다수의 사상 사고로 사회에 큰 파장을 불러일으켰다</a:t>
            </a:r>
            <a:r>
              <a:rPr lang="en-US" altLang="ko-KR" sz="1200" dirty="0"/>
              <a:t>.</a:t>
            </a:r>
            <a:r>
              <a:rPr lang="ko-KR" altLang="en-US" sz="1200" dirty="0"/>
              <a:t> 해당 사고가 발생하기 </a:t>
            </a:r>
            <a:r>
              <a:rPr lang="en-US" altLang="ko-KR" sz="1200" dirty="0"/>
              <a:t>7</a:t>
            </a:r>
            <a:r>
              <a:rPr lang="ko-KR" altLang="en-US" sz="1200" dirty="0"/>
              <a:t>개월 전에는 광주에서 철거작업을 하던 건물이 붕괴되는 사고가 있었으며</a:t>
            </a:r>
            <a:r>
              <a:rPr lang="en-US" altLang="ko-KR" sz="1200" dirty="0"/>
              <a:t>, 2023</a:t>
            </a:r>
            <a:r>
              <a:rPr lang="ko-KR" altLang="en-US" sz="1200" dirty="0"/>
              <a:t>년에는 광주 아이파크 붕괴 사고에서 화두가 되었던 동일한 </a:t>
            </a:r>
            <a:r>
              <a:rPr lang="ko-KR" altLang="en-US" sz="1200" dirty="0" err="1"/>
              <a:t>무량판</a:t>
            </a:r>
            <a:r>
              <a:rPr lang="ko-KR" altLang="en-US" sz="1200" dirty="0"/>
              <a:t> 구조로 설계된 검단 신도시의 아파트 붕괴사고가 있었다</a:t>
            </a:r>
            <a:r>
              <a:rPr lang="en-US" altLang="ko-KR" sz="1200" dirty="0"/>
              <a:t>.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D3E5BA-4840-98AB-A9B2-EFA210E6B6B7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6EFB60-63BC-9333-FAE3-19F33B66616C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3A9228E-1F07-3B99-4D2B-EF3F20FC58B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9432692-2A9D-960F-F793-C81D973910AF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C9592E-FA6C-947B-A9CF-6A80BF8D14FD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배경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EA57AA-467A-49DC-F7B7-DD17BA1A8FA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4514DC-362A-52BF-3BF9-1CC728F4410D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F008A8B-EE07-484A-8505-56B1EED5395B}"/>
              </a:ext>
            </a:extLst>
          </p:cNvPr>
          <p:cNvSpPr txBox="1"/>
          <p:nvPr/>
        </p:nvSpPr>
        <p:spPr>
          <a:xfrm>
            <a:off x="1956959" y="6412160"/>
            <a:ext cx="1023504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700" dirty="0"/>
              <a:t>1) </a:t>
            </a:r>
            <a:r>
              <a:rPr lang="ko-KR" altLang="en-US" sz="700" dirty="0" err="1"/>
              <a:t>류인하</a:t>
            </a:r>
            <a:r>
              <a:rPr lang="en-US" altLang="ko-KR" sz="700" i="0" dirty="0">
                <a:effectLst/>
                <a:highlight>
                  <a:srgbClr val="FFFFFF"/>
                </a:highlight>
                <a:latin typeface="Pretendard JP"/>
              </a:rPr>
              <a:t>·</a:t>
            </a:r>
            <a:r>
              <a:rPr lang="ko-KR" altLang="en-US" sz="700" dirty="0" err="1"/>
              <a:t>강인석</a:t>
            </a:r>
            <a:r>
              <a:rPr lang="ko-KR" altLang="en-US" sz="700" dirty="0"/>
              <a:t> 기자</a:t>
            </a:r>
            <a:r>
              <a:rPr lang="en-US" altLang="ko-KR" sz="700" dirty="0"/>
              <a:t>, </a:t>
            </a:r>
            <a:r>
              <a:rPr lang="ko-KR" altLang="en-US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‘붕괴’ 광주 </a:t>
            </a:r>
            <a:r>
              <a:rPr lang="ko-KR" altLang="en-US" sz="700" i="1" dirty="0" err="1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화정아이파크</a:t>
            </a:r>
            <a:r>
              <a:rPr lang="en-US" altLang="ko-KR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8</a:t>
            </a:r>
            <a:r>
              <a:rPr lang="ko-KR" altLang="en-US" sz="700" i="1" dirty="0" err="1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개동</a:t>
            </a:r>
            <a:r>
              <a:rPr lang="ko-KR" altLang="en-US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모두 철거 후 재시공</a:t>
            </a:r>
            <a:r>
              <a:rPr lang="en-US" altLang="ko-KR" sz="700" dirty="0"/>
              <a:t>, 2022, </a:t>
            </a:r>
            <a:r>
              <a:rPr lang="ko-KR" altLang="en-US" sz="700" dirty="0"/>
              <a:t>사진</a:t>
            </a:r>
            <a:r>
              <a:rPr lang="en-US" altLang="ko-KR" sz="700" dirty="0"/>
              <a:t>, </a:t>
            </a:r>
            <a:r>
              <a:rPr lang="ko-KR" altLang="en-US" sz="700" dirty="0"/>
              <a:t>경향신문</a:t>
            </a:r>
            <a:r>
              <a:rPr lang="en-US" altLang="ko-KR" sz="700" dirty="0"/>
              <a:t>, https://m.khan.co.kr/economy/real_estate/article/202205042137055#c2b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905575-6E2F-E247-A4F3-8104468DE731}"/>
              </a:ext>
            </a:extLst>
          </p:cNvPr>
          <p:cNvGrpSpPr/>
          <p:nvPr/>
        </p:nvGrpSpPr>
        <p:grpSpPr>
          <a:xfrm>
            <a:off x="1132458" y="2867325"/>
            <a:ext cx="9927084" cy="3234779"/>
            <a:chOff x="1066799" y="2867325"/>
            <a:chExt cx="9927084" cy="32347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09D8F0-78BD-234F-A137-58999C7E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799" y="2867325"/>
              <a:ext cx="4248715" cy="2836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BC2BF6D-61CF-BF72-6BE4-017D50B8E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2638" y="2867325"/>
              <a:ext cx="4271245" cy="283655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055EF8-81CA-5C7E-D655-3A0D2FCE9CB5}"/>
                </a:ext>
              </a:extLst>
            </p:cNvPr>
            <p:cNvSpPr txBox="1"/>
            <p:nvPr/>
          </p:nvSpPr>
          <p:spPr>
            <a:xfrm>
              <a:off x="1382240" y="5794327"/>
              <a:ext cx="36178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1) 2022</a:t>
              </a:r>
              <a:r>
                <a:rPr lang="ko-KR" altLang="en-US" sz="1400" dirty="0"/>
                <a:t>년 광주 화정 아이파크 붕괴 사고</a:t>
              </a:r>
              <a:endParaRPr lang="en-US" altLang="ko-KR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D20212-ED87-62B9-5249-6507ED550083}"/>
                </a:ext>
              </a:extLst>
            </p:cNvPr>
            <p:cNvSpPr txBox="1"/>
            <p:nvPr/>
          </p:nvSpPr>
          <p:spPr>
            <a:xfrm>
              <a:off x="7049344" y="5794327"/>
              <a:ext cx="36178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2) 2021</a:t>
              </a:r>
              <a:r>
                <a:rPr lang="ko-KR" altLang="en-US" sz="1400" dirty="0"/>
                <a:t>년 광주 철거 건물붕괴 사고</a:t>
              </a:r>
              <a:endParaRPr lang="en-US" altLang="ko-KR" sz="1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EC1E2A6-9581-F717-3D7D-B90E1E20A61F}"/>
              </a:ext>
            </a:extLst>
          </p:cNvPr>
          <p:cNvSpPr txBox="1"/>
          <p:nvPr/>
        </p:nvSpPr>
        <p:spPr>
          <a:xfrm>
            <a:off x="1956959" y="6564980"/>
            <a:ext cx="1023504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700" dirty="0"/>
              <a:t>2) </a:t>
            </a:r>
            <a:r>
              <a:rPr lang="ko-KR" altLang="en-US" sz="700" dirty="0"/>
              <a:t>김영현 기자</a:t>
            </a:r>
            <a:r>
              <a:rPr lang="en-US" altLang="ko-KR" sz="700" dirty="0"/>
              <a:t>, </a:t>
            </a:r>
            <a:r>
              <a:rPr lang="ko-KR" altLang="en-US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소방당국</a:t>
            </a:r>
            <a:r>
              <a:rPr lang="en-US" altLang="ko-KR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광주 철거 건물붕괴 사고 인명수색 종료</a:t>
            </a:r>
            <a:r>
              <a:rPr lang="en-US" altLang="ko-KR" sz="700" dirty="0"/>
              <a:t>, 2021, </a:t>
            </a:r>
            <a:r>
              <a:rPr lang="ko-KR" altLang="en-US" sz="700" dirty="0"/>
              <a:t>사진</a:t>
            </a:r>
            <a:r>
              <a:rPr lang="en-US" altLang="ko-KR" sz="700" dirty="0"/>
              <a:t>, </a:t>
            </a:r>
            <a:r>
              <a:rPr lang="ko-KR" altLang="en-US" sz="700" dirty="0"/>
              <a:t>한국일보</a:t>
            </a:r>
            <a:r>
              <a:rPr lang="en-US" altLang="ko-KR" sz="700" dirty="0"/>
              <a:t>, https://m.hankookilbo.com/News/Read/A2021061019020001814?rPrev=A2021061116070003164</a:t>
            </a:r>
          </a:p>
        </p:txBody>
      </p:sp>
    </p:spTree>
    <p:extLst>
      <p:ext uri="{BB962C8B-B14F-4D97-AF65-F5344CB8AC3E}">
        <p14:creationId xmlns:p14="http://schemas.microsoft.com/office/powerpoint/2010/main" val="100279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D139E87-129F-1BE6-25A0-91A8133A9B29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05B6C5-4C05-DE86-3585-4AA884E54065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470919C-71A4-0CF7-E8F6-A32FF814DE3D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3B64C0D-6E35-2654-0F68-381126C137C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ADCDF06-BE86-1AF8-891C-5E2CBD73FCEC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31A7410-8B0A-109C-5153-32489B68866A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현황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DB31C62-7C1A-B4D9-485B-FC00F35CC10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89B9EF6-EB09-561A-09AE-5967F9F2A9A6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000A05-E61A-99C4-7899-C88C64726C89}"/>
              </a:ext>
            </a:extLst>
          </p:cNvPr>
          <p:cNvSpPr txBox="1"/>
          <p:nvPr/>
        </p:nvSpPr>
        <p:spPr>
          <a:xfrm>
            <a:off x="387923" y="2856473"/>
            <a:ext cx="8009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aseline="30000" dirty="0"/>
              <a:t>1) </a:t>
            </a:r>
            <a:r>
              <a:rPr lang="ko-KR" altLang="en-US" sz="800" dirty="0"/>
              <a:t>요양재해자 수</a:t>
            </a:r>
            <a:r>
              <a:rPr lang="en-US" altLang="ko-KR" sz="800" dirty="0"/>
              <a:t>: </a:t>
            </a:r>
            <a:r>
              <a:rPr lang="ko-KR" altLang="en-US" sz="800" dirty="0"/>
              <a:t>근로복지공단에서 </a:t>
            </a:r>
            <a:r>
              <a:rPr lang="ko-KR" altLang="en-US" sz="800" dirty="0" err="1"/>
              <a:t>요양승인된</a:t>
            </a:r>
            <a:r>
              <a:rPr lang="ko-KR" altLang="en-US" sz="800" dirty="0"/>
              <a:t> 재해자수(지방고용노동관서 </a:t>
            </a:r>
            <a:r>
              <a:rPr lang="ko-KR" altLang="en-US" sz="800" dirty="0" err="1"/>
              <a:t>산재미보고</a:t>
            </a:r>
            <a:r>
              <a:rPr lang="ko-KR" altLang="en-US" sz="800" dirty="0"/>
              <a:t> 적발재해 포함)를 말함 </a:t>
            </a:r>
            <a:r>
              <a:rPr lang="en-US" altLang="ko-KR" sz="800" dirty="0"/>
              <a:t>(</a:t>
            </a:r>
            <a:r>
              <a:rPr lang="en-US" altLang="ko-KR" sz="800" b="0" dirty="0"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ko-KR" altLang="en-US" sz="800" b="0" dirty="0">
                <a:latin typeface="Arial" panose="020B0604020202020204" pitchFamily="34" charset="0"/>
                <a:cs typeface="Arial" panose="020B0604020202020204" pitchFamily="34" charset="0"/>
              </a:rPr>
              <a:t>나라지표</a:t>
            </a:r>
            <a:r>
              <a:rPr lang="en-US" altLang="ko-KR" sz="800" b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800" b="0" dirty="0" err="1">
                <a:latin typeface="Arial" panose="020B0604020202020204" pitchFamily="34" charset="0"/>
                <a:cs typeface="Arial" panose="020B0604020202020204" pitchFamily="34" charset="0"/>
              </a:rPr>
              <a:t>n.d</a:t>
            </a:r>
            <a:r>
              <a:rPr lang="en-US" altLang="ko-KR" sz="800" b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800" dirty="0"/>
          </a:p>
          <a:p>
            <a:r>
              <a:rPr lang="ko-KR" altLang="en-US" sz="800" dirty="0"/>
              <a:t>* 요양재해자 수 = 사고재해자 수 + 질병재해자 수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B865E3B7-12ED-EA69-2060-E8C22E6BF5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158848"/>
              </p:ext>
            </p:extLst>
          </p:nvPr>
        </p:nvGraphicFramePr>
        <p:xfrm>
          <a:off x="309921" y="5045096"/>
          <a:ext cx="6848524" cy="1810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14E61D9E-D950-28DA-396D-4BCF9D8722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7876254"/>
              </p:ext>
            </p:extLst>
          </p:nvPr>
        </p:nvGraphicFramePr>
        <p:xfrm>
          <a:off x="7917883" y="3110569"/>
          <a:ext cx="3886194" cy="3568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A4D8D1A-669F-C4EC-2CA5-7C440A5A99B6}"/>
              </a:ext>
            </a:extLst>
          </p:cNvPr>
          <p:cNvCxnSpPr>
            <a:cxnSpLocks/>
          </p:cNvCxnSpPr>
          <p:nvPr/>
        </p:nvCxnSpPr>
        <p:spPr>
          <a:xfrm>
            <a:off x="350980" y="5040839"/>
            <a:ext cx="72428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2443998-1885-491F-17BD-661E91B8D0A5}"/>
              </a:ext>
            </a:extLst>
          </p:cNvPr>
          <p:cNvCxnSpPr>
            <a:cxnSpLocks/>
          </p:cNvCxnSpPr>
          <p:nvPr/>
        </p:nvCxnSpPr>
        <p:spPr>
          <a:xfrm>
            <a:off x="7881262" y="3210004"/>
            <a:ext cx="0" cy="33878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1C8CC9-E34B-E3D4-6AAA-B7B117C41DA0}"/>
              </a:ext>
            </a:extLst>
          </p:cNvPr>
          <p:cNvSpPr txBox="1"/>
          <p:nvPr/>
        </p:nvSpPr>
        <p:spPr>
          <a:xfrm>
            <a:off x="309923" y="1405135"/>
            <a:ext cx="11427312" cy="14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고용노동부의 「산업재해 </a:t>
            </a:r>
            <a:r>
              <a:rPr lang="ko-KR" altLang="en-US" sz="1200" dirty="0" err="1"/>
              <a:t>현황분석」에</a:t>
            </a:r>
            <a:r>
              <a:rPr lang="ko-KR" altLang="en-US" sz="1200" dirty="0"/>
              <a:t> 따르면 산업재해 발생 현황은 </a:t>
            </a:r>
            <a:r>
              <a:rPr lang="en-US" altLang="ko-KR" sz="1200" dirty="0"/>
              <a:t>1988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2003</a:t>
            </a:r>
            <a:r>
              <a:rPr lang="ko-KR" altLang="en-US" sz="1200" dirty="0"/>
              <a:t>년까지 증가 추세를 보이다가 </a:t>
            </a:r>
            <a:r>
              <a:rPr lang="en-US" altLang="ko-KR" sz="1200" dirty="0"/>
              <a:t>2003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2017</a:t>
            </a:r>
            <a:r>
              <a:rPr lang="ko-KR" altLang="en-US" sz="1200" dirty="0"/>
              <a:t>년까지 꾸준히 감소 추세를 보였으나 </a:t>
            </a:r>
            <a:r>
              <a:rPr lang="en-US" altLang="ko-KR" sz="1200" dirty="0"/>
              <a:t>2017</a:t>
            </a:r>
            <a:r>
              <a:rPr lang="ko-KR" altLang="en-US" sz="1200" dirty="0"/>
              <a:t>년 이후 다시 증가 추세를 보인다</a:t>
            </a:r>
            <a:r>
              <a:rPr lang="en-US" altLang="ko-KR" sz="1200" dirty="0"/>
              <a:t>(e-</a:t>
            </a:r>
            <a:r>
              <a:rPr lang="ko-KR" altLang="en-US" sz="1200" dirty="0"/>
              <a:t>나라지표</a:t>
            </a:r>
            <a:r>
              <a:rPr lang="en-US" altLang="ko-KR" sz="1200" dirty="0"/>
              <a:t> n.d.).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전체 산업군에서 근로자 수는 전년대비 </a:t>
            </a:r>
            <a:r>
              <a:rPr lang="en-US" altLang="ko-KR" sz="1200" dirty="0"/>
              <a:t>1~4%</a:t>
            </a:r>
            <a:r>
              <a:rPr lang="ko-KR" altLang="en-US" sz="1200" dirty="0"/>
              <a:t>의 증가율을 보이는 반면</a:t>
            </a:r>
            <a:r>
              <a:rPr lang="en-US" altLang="ko-KR" sz="1200" dirty="0"/>
              <a:t>, </a:t>
            </a:r>
            <a:r>
              <a:rPr lang="en-US" altLang="ko-KR" sz="1200" baseline="30000" dirty="0"/>
              <a:t>1)</a:t>
            </a:r>
            <a:r>
              <a:rPr lang="ko-KR" altLang="en-US" sz="1200" dirty="0"/>
              <a:t>요양재해자 수는 </a:t>
            </a:r>
            <a:r>
              <a:rPr lang="en-US" altLang="ko-KR" sz="1200" dirty="0"/>
              <a:t>6~13%</a:t>
            </a:r>
            <a:r>
              <a:rPr lang="ko-KR" altLang="en-US" sz="1200" dirty="0"/>
              <a:t>의 증가율을 보이며 한번의 사고로 인적</a:t>
            </a:r>
            <a:r>
              <a:rPr lang="en-US" altLang="ko-KR" sz="1200" dirty="0"/>
              <a:t>, </a:t>
            </a:r>
            <a:r>
              <a:rPr lang="ko-KR" altLang="en-US" sz="1200" dirty="0"/>
              <a:t>물적 피해가 큰 제조업과 건설업 모두 증가 추세를 보이고 있다</a:t>
            </a:r>
            <a:r>
              <a:rPr lang="en-US" altLang="ko-KR" sz="1200" dirty="0"/>
              <a:t>. 5</a:t>
            </a:r>
            <a:r>
              <a:rPr lang="ko-KR" altLang="en-US" sz="1200" dirty="0"/>
              <a:t>년 평균 요양재해자 수는 제조업 </a:t>
            </a:r>
            <a:r>
              <a:rPr lang="en-US" altLang="ko-KR" sz="1200" dirty="0"/>
              <a:t>29,751</a:t>
            </a:r>
            <a:r>
              <a:rPr lang="ko-KR" altLang="en-US" sz="1200" dirty="0"/>
              <a:t>명</a:t>
            </a:r>
            <a:r>
              <a:rPr lang="en-US" altLang="ko-KR" sz="1200" dirty="0"/>
              <a:t>(25.96%), </a:t>
            </a:r>
            <a:r>
              <a:rPr lang="ko-KR" altLang="en-US" sz="1200" dirty="0"/>
              <a:t>건설업 </a:t>
            </a:r>
            <a:r>
              <a:rPr lang="en-US" altLang="ko-KR" sz="1200" dirty="0"/>
              <a:t>28,577</a:t>
            </a:r>
            <a:r>
              <a:rPr lang="ko-KR" altLang="en-US" sz="1200" dirty="0"/>
              <a:t>명</a:t>
            </a:r>
            <a:r>
              <a:rPr lang="en-US" altLang="ko-KR" sz="1200" dirty="0"/>
              <a:t>(24.94%)</a:t>
            </a:r>
            <a:r>
              <a:rPr lang="ko-KR" altLang="en-US" sz="1200" dirty="0"/>
              <a:t>으로 전체 요양재해자 수</a:t>
            </a:r>
            <a:r>
              <a:rPr lang="en-US" altLang="ko-KR" sz="1200" dirty="0"/>
              <a:t>(114,597</a:t>
            </a:r>
            <a:r>
              <a:rPr lang="ko-KR" altLang="en-US" sz="1200" dirty="0"/>
              <a:t>명</a:t>
            </a:r>
            <a:r>
              <a:rPr lang="en-US" altLang="ko-KR" sz="1200" dirty="0"/>
              <a:t>)</a:t>
            </a:r>
            <a:r>
              <a:rPr lang="ko-KR" altLang="en-US" sz="1200" dirty="0"/>
              <a:t>의 약 </a:t>
            </a:r>
            <a:r>
              <a:rPr lang="en-US" altLang="ko-KR" sz="1200" dirty="0"/>
              <a:t>51%</a:t>
            </a:r>
            <a:r>
              <a:rPr lang="ko-KR" altLang="en-US" sz="1200" dirty="0"/>
              <a:t>을 차지하고 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(KOSIS n.d.)</a:t>
            </a:r>
            <a:endParaRPr lang="ko-KR" altLang="en-US" sz="1200" dirty="0"/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8436BB97-2C35-EB97-9CA6-A99CCEAFB6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3279393"/>
              </p:ext>
            </p:extLst>
          </p:nvPr>
        </p:nvGraphicFramePr>
        <p:xfrm>
          <a:off x="309922" y="3110569"/>
          <a:ext cx="7298110" cy="1965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8359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AB3B72D-280E-503F-22B2-69380C6CAD8C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CE7E0C-1881-86C2-54F6-4427F30C51A6}"/>
              </a:ext>
            </a:extLst>
          </p:cNvPr>
          <p:cNvSpPr txBox="1"/>
          <p:nvPr/>
        </p:nvSpPr>
        <p:spPr>
          <a:xfrm>
            <a:off x="8632282" y="2292750"/>
            <a:ext cx="32497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*</a:t>
            </a:r>
            <a:r>
              <a:rPr lang="ko-KR" altLang="en-US" sz="900" dirty="0"/>
              <a:t>요양재해율 </a:t>
            </a:r>
            <a:r>
              <a:rPr lang="en-US" altLang="ko-KR" sz="900" dirty="0"/>
              <a:t>= </a:t>
            </a:r>
            <a:r>
              <a:rPr lang="ko-KR" altLang="en-US" sz="900" dirty="0"/>
              <a:t>요양재해자 수 </a:t>
            </a:r>
            <a:r>
              <a:rPr lang="en-US" altLang="ko-KR" sz="900" dirty="0"/>
              <a:t>/ </a:t>
            </a:r>
            <a:r>
              <a:rPr lang="ko-KR" altLang="en-US" sz="900" dirty="0"/>
              <a:t>근로자 수 </a:t>
            </a:r>
            <a:r>
              <a:rPr lang="en-US" altLang="ko-KR" sz="900" dirty="0"/>
              <a:t>* 100</a:t>
            </a:r>
            <a:endParaRPr lang="en-US" altLang="ko-KR" sz="1200" dirty="0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E85B0766-0008-5232-9BA4-CBC7C616D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6230085"/>
              </p:ext>
            </p:extLst>
          </p:nvPr>
        </p:nvGraphicFramePr>
        <p:xfrm>
          <a:off x="495489" y="2604465"/>
          <a:ext cx="11201020" cy="1744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6BD960-D60B-36AF-2E86-42E1DB2BDE91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6CEA03E-7D99-E7D0-BDF7-BC6EA5D472F2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48AFD58-C3CC-D866-5611-88FDFCD0D14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EA595B7-0E16-8FBB-A19C-477F8B6B4B1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611292-84D7-81FB-82EC-DC0D94E32B44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심각성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D6884B-C4D7-0E8F-FF81-60E299F2DB7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28A8B6-4833-AE82-36C1-E24087C648DE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22ECC8-A0F2-EE0F-1ECD-85B2219EA949}"/>
              </a:ext>
            </a:extLst>
          </p:cNvPr>
          <p:cNvSpPr txBox="1"/>
          <p:nvPr/>
        </p:nvSpPr>
        <p:spPr>
          <a:xfrm>
            <a:off x="309923" y="1405135"/>
            <a:ext cx="11646941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건설업의 근로자 수는 </a:t>
            </a:r>
            <a:r>
              <a:rPr lang="en-US" altLang="ko-KR" sz="1200" dirty="0"/>
              <a:t>2018</a:t>
            </a:r>
            <a:r>
              <a:rPr lang="ko-KR" altLang="en-US" sz="1200" dirty="0"/>
              <a:t>년 이후로 감소하는 추세를 보이고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반면에 요양재해율을 전반적인 증가 추세를 보이는 것으로 보아 현장에서 아직도 많은 사고가 발생하는 것으로 예상된다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(*</a:t>
            </a:r>
            <a:r>
              <a:rPr lang="ko-KR" altLang="en-US" sz="1200" dirty="0"/>
              <a:t>요양재해율의 경우</a:t>
            </a:r>
            <a:r>
              <a:rPr lang="en-US" altLang="ko-KR" sz="1200" dirty="0"/>
              <a:t>, 5</a:t>
            </a:r>
            <a:r>
              <a:rPr lang="ko-KR" altLang="en-US" sz="1200" dirty="0"/>
              <a:t>년 평균 </a:t>
            </a:r>
            <a:r>
              <a:rPr lang="en-US" altLang="ko-KR" sz="1200" dirty="0"/>
              <a:t>0.59%</a:t>
            </a:r>
            <a:r>
              <a:rPr lang="ko-KR" altLang="en-US" sz="1200" dirty="0"/>
              <a:t>에 비해 제조업 </a:t>
            </a:r>
            <a:r>
              <a:rPr lang="en-US" altLang="ko-KR" sz="1200" dirty="0"/>
              <a:t>0.74%,</a:t>
            </a:r>
            <a:r>
              <a:rPr lang="ko-KR" altLang="en-US" sz="1200" dirty="0"/>
              <a:t> 건설업</a:t>
            </a:r>
            <a:r>
              <a:rPr lang="en-US" altLang="ko-KR" sz="1200" dirty="0"/>
              <a:t> 1.14%</a:t>
            </a:r>
            <a:r>
              <a:rPr lang="ko-KR" altLang="en-US" sz="1200" dirty="0"/>
              <a:t>로 약</a:t>
            </a:r>
            <a:r>
              <a:rPr lang="en-US" altLang="ko-KR" sz="1200" dirty="0"/>
              <a:t> 1.5~2</a:t>
            </a:r>
            <a:r>
              <a:rPr lang="ko-KR" altLang="en-US" sz="1200" dirty="0"/>
              <a:t>배로 높은 수치를 보인다</a:t>
            </a:r>
            <a:r>
              <a:rPr lang="en-US" altLang="ko-KR" sz="1200" dirty="0"/>
              <a:t>. (KOSIS n.d.))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2FEE6948-1430-3590-7281-CD7B409587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2610476"/>
              </p:ext>
            </p:extLst>
          </p:nvPr>
        </p:nvGraphicFramePr>
        <p:xfrm>
          <a:off x="495489" y="4632792"/>
          <a:ext cx="11201020" cy="1696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98EB570-AFAF-6505-5A19-3243C497BE94}"/>
              </a:ext>
            </a:extLst>
          </p:cNvPr>
          <p:cNvCxnSpPr>
            <a:cxnSpLocks/>
          </p:cNvCxnSpPr>
          <p:nvPr/>
        </p:nvCxnSpPr>
        <p:spPr>
          <a:xfrm>
            <a:off x="457200" y="4497066"/>
            <a:ext cx="112393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51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AB3B72D-280E-503F-22B2-69380C6CAD8C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08E10F-4D79-B797-12F8-CDB6457E3DC0}"/>
              </a:ext>
            </a:extLst>
          </p:cNvPr>
          <p:cNvGrpSpPr/>
          <p:nvPr/>
        </p:nvGrpSpPr>
        <p:grpSpPr>
          <a:xfrm>
            <a:off x="1915887" y="3144104"/>
            <a:ext cx="3786500" cy="3272442"/>
            <a:chOff x="1915887" y="3144104"/>
            <a:chExt cx="3786500" cy="3272442"/>
          </a:xfrm>
        </p:grpSpPr>
        <p:graphicFrame>
          <p:nvGraphicFramePr>
            <p:cNvPr id="8" name="차트 7">
              <a:extLst>
                <a:ext uri="{FF2B5EF4-FFF2-40B4-BE49-F238E27FC236}">
                  <a16:creationId xmlns:a16="http://schemas.microsoft.com/office/drawing/2014/main" id="{4BF84C5F-D9B2-E95D-08DE-155758B8629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93307318"/>
                </p:ext>
              </p:extLst>
            </p:nvPr>
          </p:nvGraphicFramePr>
          <p:xfrm>
            <a:off x="1915887" y="3144104"/>
            <a:ext cx="3786500" cy="32724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9A0085-A9B1-F41C-86AC-4508B0E2D063}"/>
                </a:ext>
              </a:extLst>
            </p:cNvPr>
            <p:cNvSpPr txBox="1"/>
            <p:nvPr/>
          </p:nvSpPr>
          <p:spPr>
            <a:xfrm>
              <a:off x="3139485" y="4792730"/>
              <a:ext cx="12469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총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874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명</a:t>
              </a:r>
              <a:endParaRPr lang="en-US" altLang="ko-KR" sz="1400" b="1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D468B27-D84B-209E-EB41-D72B43A6D49E}"/>
              </a:ext>
            </a:extLst>
          </p:cNvPr>
          <p:cNvGrpSpPr/>
          <p:nvPr/>
        </p:nvGrpSpPr>
        <p:grpSpPr>
          <a:xfrm>
            <a:off x="6697937" y="3144104"/>
            <a:ext cx="3962970" cy="3382814"/>
            <a:chOff x="6697937" y="3144104"/>
            <a:chExt cx="3962970" cy="3382814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id="{81058BC6-B993-CEF7-504D-F696E21623B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696578"/>
                </p:ext>
              </p:extLst>
            </p:nvPr>
          </p:nvGraphicFramePr>
          <p:xfrm>
            <a:off x="6697937" y="3144104"/>
            <a:ext cx="3962970" cy="33828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B30087-F960-03B9-8FF7-40CCFC02461F}"/>
                </a:ext>
              </a:extLst>
            </p:cNvPr>
            <p:cNvSpPr txBox="1"/>
            <p:nvPr/>
          </p:nvSpPr>
          <p:spPr>
            <a:xfrm>
              <a:off x="7878618" y="4792729"/>
              <a:ext cx="16016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총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874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명</a:t>
              </a:r>
              <a:endParaRPr lang="en-US" altLang="ko-KR" sz="14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3CA6BF-7865-903A-DC0A-01A382D3176A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1AC7E32-A334-7546-7EE3-0884FFAD181F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45BA41-A5E1-97B1-AA68-2A16E7DCC6B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0A4B389-5CF5-D2EA-F757-856D0D9E9113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799A40-F0AC-3ABD-613D-4AA5B11ED735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심각성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87E99C-8CE6-CF56-7642-2CE80DF968C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69021-754C-CE33-F801-2CD1B925C924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E3695-80A6-C021-D844-C75063D747F4}"/>
              </a:ext>
            </a:extLst>
          </p:cNvPr>
          <p:cNvSpPr txBox="1"/>
          <p:nvPr/>
        </p:nvSpPr>
        <p:spPr>
          <a:xfrm>
            <a:off x="309923" y="2431602"/>
            <a:ext cx="11427312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산업재해가 발생한 공사현장의 데이터와 날씨 데이터를 활용하여 사고 발생 위험이 높은 인적사고 유형 예측하여 사고의 예방과 재발 방지에 경각심을 인지시키고자 본 연구를 진행하였다</a:t>
            </a:r>
            <a:r>
              <a:rPr lang="en-US" altLang="ko-KR" sz="12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9AF65-F83E-7421-2DEE-7AE9FF34DE74}"/>
              </a:ext>
            </a:extLst>
          </p:cNvPr>
          <p:cNvSpPr txBox="1"/>
          <p:nvPr/>
        </p:nvSpPr>
        <p:spPr>
          <a:xfrm>
            <a:off x="309923" y="1405135"/>
            <a:ext cx="11427312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근로자의 안전을 보장하기 위하여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중대재해처벌법이 시행되었지만 안전보건 관리공단의 「통계로</a:t>
            </a:r>
            <a:r>
              <a:rPr lang="en-US" altLang="ko-KR" sz="1200" dirty="0"/>
              <a:t>_</a:t>
            </a:r>
            <a:r>
              <a:rPr lang="ko-KR" altLang="en-US" sz="1200" dirty="0"/>
              <a:t>보는</a:t>
            </a:r>
            <a:r>
              <a:rPr lang="en-US" altLang="ko-KR" sz="1200" dirty="0"/>
              <a:t>_2022</a:t>
            </a:r>
            <a:r>
              <a:rPr lang="ko-KR" altLang="en-US" sz="1200" dirty="0"/>
              <a:t>년</a:t>
            </a:r>
            <a:r>
              <a:rPr lang="en-US" altLang="ko-KR" sz="1200" dirty="0"/>
              <a:t>_</a:t>
            </a:r>
            <a:r>
              <a:rPr lang="ko-KR" altLang="en-US" sz="1200" dirty="0" err="1"/>
              <a:t>산업재해」에</a:t>
            </a:r>
            <a:r>
              <a:rPr lang="ko-KR" altLang="en-US" sz="1200" dirty="0"/>
              <a:t> 따르면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전체 업종에서 발생한 사고사망자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</a:t>
            </a:r>
            <a:r>
              <a:rPr lang="en-US" altLang="ko-KR" sz="1200" dirty="0"/>
              <a:t> </a:t>
            </a:r>
            <a:r>
              <a:rPr lang="ko-KR" altLang="en-US" sz="1200" dirty="0"/>
              <a:t>약 절반 가량인 </a:t>
            </a:r>
            <a:r>
              <a:rPr lang="en-US" altLang="ko-KR" sz="1200" dirty="0"/>
              <a:t>402</a:t>
            </a:r>
            <a:r>
              <a:rPr lang="ko-KR" altLang="en-US" sz="1200" dirty="0"/>
              <a:t>명이 건설업에서 발생하였고 두 번째로 높은 </a:t>
            </a:r>
            <a:r>
              <a:rPr lang="en-US" altLang="ko-KR" sz="1200" dirty="0"/>
              <a:t>184</a:t>
            </a:r>
            <a:r>
              <a:rPr lang="ko-KR" altLang="en-US" sz="1200" dirty="0"/>
              <a:t>명이 제조업에서 발생하였다</a:t>
            </a:r>
            <a:r>
              <a:rPr lang="en-US" altLang="ko-KR" sz="1200" dirty="0"/>
              <a:t>.</a:t>
            </a:r>
            <a:r>
              <a:rPr lang="ko-KR" altLang="en-US" sz="1200" dirty="0"/>
              <a:t> 중대재해처벌법의 기준인 </a:t>
            </a:r>
            <a:r>
              <a:rPr lang="en-US" altLang="ko-KR" sz="1200" dirty="0"/>
              <a:t>50</a:t>
            </a:r>
            <a:r>
              <a:rPr lang="ko-KR" altLang="en-US" sz="1200" dirty="0"/>
              <a:t>인 이상 사업장에서 사고사망자는 총</a:t>
            </a:r>
            <a:r>
              <a:rPr lang="en-US" altLang="ko-KR" sz="1200" dirty="0"/>
              <a:t> 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167</a:t>
            </a:r>
            <a:r>
              <a:rPr lang="ko-KR" altLang="en-US" sz="1200" dirty="0"/>
              <a:t>명</a:t>
            </a:r>
            <a:r>
              <a:rPr lang="en-US" altLang="ko-KR" sz="1200" dirty="0"/>
              <a:t>(19.11%)</a:t>
            </a:r>
            <a:r>
              <a:rPr lang="ko-KR" altLang="en-US" sz="1200" dirty="0"/>
              <a:t>이 발생한 반면 해당하지 않는 </a:t>
            </a:r>
            <a:r>
              <a:rPr lang="en-US" altLang="ko-KR" sz="1200" dirty="0"/>
              <a:t>50</a:t>
            </a:r>
            <a:r>
              <a:rPr lang="ko-KR" altLang="en-US" sz="1200" dirty="0"/>
              <a:t>인 미만 사업장에서 총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707</a:t>
            </a:r>
            <a:r>
              <a:rPr lang="ko-KR" altLang="en-US" sz="1200" dirty="0"/>
              <a:t>명</a:t>
            </a:r>
            <a:r>
              <a:rPr lang="en-US" altLang="ko-KR" sz="1200" dirty="0"/>
              <a:t>(80.89%)</a:t>
            </a:r>
            <a:r>
              <a:rPr lang="ko-KR" altLang="en-US" sz="1200" dirty="0"/>
              <a:t>이 발생하였다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067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0D99D5-CB5D-F8A1-7311-636132BE89B4}"/>
              </a:ext>
            </a:extLst>
          </p:cNvPr>
          <p:cNvSpPr txBox="1"/>
          <p:nvPr/>
        </p:nvSpPr>
        <p:spPr>
          <a:xfrm>
            <a:off x="186080" y="202712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순서도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24CED39-92AE-9528-197E-8619CA917AC6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2F98727-5466-9A9A-F5C3-997F26ED99D3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85B4BBE-9297-9C1F-AF5F-DE12EFDE38C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69569F8-0B1C-5E2A-A6B6-002E9910280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9598E3-090C-898E-4524-C94D4272AD8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분석 순서도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C91EE9-B831-10D2-804B-59B731917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868DF3-C845-7236-7D74-0E2A97E9466D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8D05E9C-8940-411F-AED5-817D1A31DCB2}"/>
              </a:ext>
            </a:extLst>
          </p:cNvPr>
          <p:cNvGrpSpPr/>
          <p:nvPr/>
        </p:nvGrpSpPr>
        <p:grpSpPr>
          <a:xfrm>
            <a:off x="584000" y="2571278"/>
            <a:ext cx="2447002" cy="2454109"/>
            <a:chOff x="584000" y="2571278"/>
            <a:chExt cx="2447002" cy="245410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93CD1D4-513E-4573-B1EF-7B5489CE1375}"/>
                </a:ext>
              </a:extLst>
            </p:cNvPr>
            <p:cNvGrpSpPr/>
            <p:nvPr/>
          </p:nvGrpSpPr>
          <p:grpSpPr>
            <a:xfrm>
              <a:off x="584000" y="2571278"/>
              <a:ext cx="2447002" cy="1568354"/>
              <a:chOff x="822650" y="2770853"/>
              <a:chExt cx="1945348" cy="1246831"/>
            </a:xfrm>
          </p:grpSpPr>
          <p:pic>
            <p:nvPicPr>
              <p:cNvPr id="33" name="그림 32">
                <a:hlinkClick r:id="rId2"/>
                <a:extLst>
                  <a:ext uri="{FF2B5EF4-FFF2-40B4-BE49-F238E27FC236}">
                    <a16:creationId xmlns:a16="http://schemas.microsoft.com/office/drawing/2014/main" id="{4CBB4424-431E-4E7E-94B5-5584F1622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2650" y="2777322"/>
                <a:ext cx="1240362" cy="1240362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ED48B23-A33B-4D80-8ABC-9E0279224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2916" y="3028590"/>
                <a:ext cx="899229" cy="336926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07B337F-88B5-419F-90A3-BA51E17F3D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921146" y="2770853"/>
                <a:ext cx="846852" cy="272273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CF6A02E-9366-4390-814B-6CC74C2A4476}"/>
                </a:ext>
              </a:extLst>
            </p:cNvPr>
            <p:cNvSpPr txBox="1"/>
            <p:nvPr/>
          </p:nvSpPr>
          <p:spPr>
            <a:xfrm>
              <a:off x="837678" y="4286723"/>
              <a:ext cx="193964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크롤링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API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등의 경로를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이용한 데이터 수집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26F7E90-7398-4CA9-B71A-9A10A80EF659}"/>
              </a:ext>
            </a:extLst>
          </p:cNvPr>
          <p:cNvGrpSpPr/>
          <p:nvPr/>
        </p:nvGrpSpPr>
        <p:grpSpPr>
          <a:xfrm>
            <a:off x="3503340" y="2577550"/>
            <a:ext cx="2219834" cy="3094168"/>
            <a:chOff x="3503340" y="2577550"/>
            <a:chExt cx="2219834" cy="3094168"/>
          </a:xfrm>
        </p:grpSpPr>
        <p:pic>
          <p:nvPicPr>
            <p:cNvPr id="34" name="그림 33">
              <a:hlinkClick r:id="rId6"/>
              <a:extLst>
                <a:ext uri="{FF2B5EF4-FFF2-40B4-BE49-F238E27FC236}">
                  <a16:creationId xmlns:a16="http://schemas.microsoft.com/office/drawing/2014/main" id="{06C7FD6B-3ED9-4BBF-81CD-DE6B88ADD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118" y="2577550"/>
              <a:ext cx="1562278" cy="156227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3B04DF7-75C8-488A-B10D-ABEC3A1F6973}"/>
                </a:ext>
              </a:extLst>
            </p:cNvPr>
            <p:cNvSpPr txBox="1"/>
            <p:nvPr/>
          </p:nvSpPr>
          <p:spPr>
            <a:xfrm>
              <a:off x="3503340" y="4286723"/>
              <a:ext cx="2219834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EDA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를 통한 수집한 데이터의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차 분석과 분석 결과를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통한 </a:t>
              </a: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전처리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방법 결정 및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데이터 </a:t>
              </a: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전처리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진행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87DDBAE-3939-43EE-B35C-299F5B7ED7D2}"/>
              </a:ext>
            </a:extLst>
          </p:cNvPr>
          <p:cNvGrpSpPr/>
          <p:nvPr/>
        </p:nvGrpSpPr>
        <p:grpSpPr>
          <a:xfrm>
            <a:off x="6436119" y="2577550"/>
            <a:ext cx="2128372" cy="2447837"/>
            <a:chOff x="6436119" y="2577550"/>
            <a:chExt cx="2128372" cy="2447837"/>
          </a:xfrm>
        </p:grpSpPr>
        <p:pic>
          <p:nvPicPr>
            <p:cNvPr id="44" name="그림 43">
              <a:hlinkClick r:id="rId8"/>
              <a:extLst>
                <a:ext uri="{FF2B5EF4-FFF2-40B4-BE49-F238E27FC236}">
                  <a16:creationId xmlns:a16="http://schemas.microsoft.com/office/drawing/2014/main" id="{75A7E622-CE6D-4A55-919B-D11FF08ED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9166" y="2577550"/>
              <a:ext cx="1562278" cy="156227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49BE7F-4BE5-476C-8542-9741C2250710}"/>
                </a:ext>
              </a:extLst>
            </p:cNvPr>
            <p:cNvSpPr txBox="1"/>
            <p:nvPr/>
          </p:nvSpPr>
          <p:spPr>
            <a:xfrm>
              <a:off x="6436119" y="4286723"/>
              <a:ext cx="212837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전처리를 진행한 데이터에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머신러닝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모델 훈련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FAEAF53-B4E7-4B12-81CC-E973AF449C50}"/>
              </a:ext>
            </a:extLst>
          </p:cNvPr>
          <p:cNvGrpSpPr/>
          <p:nvPr/>
        </p:nvGrpSpPr>
        <p:grpSpPr>
          <a:xfrm>
            <a:off x="9417528" y="2577550"/>
            <a:ext cx="1939646" cy="2447837"/>
            <a:chOff x="9417528" y="2577550"/>
            <a:chExt cx="1939646" cy="2447837"/>
          </a:xfrm>
        </p:grpSpPr>
        <p:pic>
          <p:nvPicPr>
            <p:cNvPr id="43" name="그림 42">
              <a:hlinkClick r:id="rId10"/>
              <a:extLst>
                <a:ext uri="{FF2B5EF4-FFF2-40B4-BE49-F238E27FC236}">
                  <a16:creationId xmlns:a16="http://schemas.microsoft.com/office/drawing/2014/main" id="{37CC9F93-5357-4D82-BF97-D065D60F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06212" y="2577550"/>
              <a:ext cx="1562278" cy="1562278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6F54767-595B-420B-AD58-8EF8587AFD07}"/>
                </a:ext>
              </a:extLst>
            </p:cNvPr>
            <p:cNvSpPr txBox="1"/>
            <p:nvPr/>
          </p:nvSpPr>
          <p:spPr>
            <a:xfrm>
              <a:off x="9417528" y="4286723"/>
              <a:ext cx="193964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모델 성능 평가 및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최종 결론 도출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031A503-284B-493D-B868-04B509062665}"/>
              </a:ext>
            </a:extLst>
          </p:cNvPr>
          <p:cNvGrpSpPr/>
          <p:nvPr/>
        </p:nvGrpSpPr>
        <p:grpSpPr>
          <a:xfrm>
            <a:off x="2930489" y="3811027"/>
            <a:ext cx="572852" cy="269020"/>
            <a:chOff x="3923904" y="1680015"/>
            <a:chExt cx="1939646" cy="910887"/>
          </a:xfrm>
        </p:grpSpPr>
        <p:sp>
          <p:nvSpPr>
            <p:cNvPr id="57" name="화살표: 갈매기형 수장 56">
              <a:extLst>
                <a:ext uri="{FF2B5EF4-FFF2-40B4-BE49-F238E27FC236}">
                  <a16:creationId xmlns:a16="http://schemas.microsoft.com/office/drawing/2014/main" id="{742BE3EC-1B4B-41A6-9869-3B2EDD4C92E9}"/>
                </a:ext>
              </a:extLst>
            </p:cNvPr>
            <p:cNvSpPr/>
            <p:nvPr/>
          </p:nvSpPr>
          <p:spPr>
            <a:xfrm>
              <a:off x="3923904" y="1680015"/>
              <a:ext cx="827802" cy="910887"/>
            </a:xfrm>
            <a:prstGeom prst="chevron">
              <a:avLst/>
            </a:prstGeom>
            <a:solidFill>
              <a:srgbClr val="E9E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화살표: 갈매기형 수장 58">
              <a:extLst>
                <a:ext uri="{FF2B5EF4-FFF2-40B4-BE49-F238E27FC236}">
                  <a16:creationId xmlns:a16="http://schemas.microsoft.com/office/drawing/2014/main" id="{92A633E7-C554-4175-A841-2D515A3BBE17}"/>
                </a:ext>
              </a:extLst>
            </p:cNvPr>
            <p:cNvSpPr/>
            <p:nvPr/>
          </p:nvSpPr>
          <p:spPr>
            <a:xfrm>
              <a:off x="4479826" y="1680015"/>
              <a:ext cx="827802" cy="91088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화살표: 갈매기형 수장 59">
              <a:extLst>
                <a:ext uri="{FF2B5EF4-FFF2-40B4-BE49-F238E27FC236}">
                  <a16:creationId xmlns:a16="http://schemas.microsoft.com/office/drawing/2014/main" id="{FE3F0F5F-8A92-4E27-BB31-53A39A58BE7B}"/>
                </a:ext>
              </a:extLst>
            </p:cNvPr>
            <p:cNvSpPr/>
            <p:nvPr/>
          </p:nvSpPr>
          <p:spPr>
            <a:xfrm>
              <a:off x="5035748" y="1680015"/>
              <a:ext cx="827802" cy="910887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0B46060-825E-4D2E-8424-609D93F493D8}"/>
              </a:ext>
            </a:extLst>
          </p:cNvPr>
          <p:cNvGrpSpPr/>
          <p:nvPr/>
        </p:nvGrpSpPr>
        <p:grpSpPr>
          <a:xfrm>
            <a:off x="5723174" y="3811027"/>
            <a:ext cx="572852" cy="269020"/>
            <a:chOff x="3923904" y="1680015"/>
            <a:chExt cx="1939646" cy="910887"/>
          </a:xfrm>
        </p:grpSpPr>
        <p:sp>
          <p:nvSpPr>
            <p:cNvPr id="63" name="화살표: 갈매기형 수장 62">
              <a:extLst>
                <a:ext uri="{FF2B5EF4-FFF2-40B4-BE49-F238E27FC236}">
                  <a16:creationId xmlns:a16="http://schemas.microsoft.com/office/drawing/2014/main" id="{6A7DF660-2B0C-48C2-AA56-E16E05335A46}"/>
                </a:ext>
              </a:extLst>
            </p:cNvPr>
            <p:cNvSpPr/>
            <p:nvPr/>
          </p:nvSpPr>
          <p:spPr>
            <a:xfrm>
              <a:off x="3923904" y="1680015"/>
              <a:ext cx="827802" cy="910887"/>
            </a:xfrm>
            <a:prstGeom prst="chevron">
              <a:avLst/>
            </a:prstGeom>
            <a:solidFill>
              <a:srgbClr val="E9E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화살표: 갈매기형 수장 63">
              <a:extLst>
                <a:ext uri="{FF2B5EF4-FFF2-40B4-BE49-F238E27FC236}">
                  <a16:creationId xmlns:a16="http://schemas.microsoft.com/office/drawing/2014/main" id="{FDD1E3A1-9BF0-4F1C-830C-229EF1E56F4D}"/>
                </a:ext>
              </a:extLst>
            </p:cNvPr>
            <p:cNvSpPr/>
            <p:nvPr/>
          </p:nvSpPr>
          <p:spPr>
            <a:xfrm>
              <a:off x="4479826" y="1680015"/>
              <a:ext cx="827802" cy="91088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화살표: 갈매기형 수장 64">
              <a:extLst>
                <a:ext uri="{FF2B5EF4-FFF2-40B4-BE49-F238E27FC236}">
                  <a16:creationId xmlns:a16="http://schemas.microsoft.com/office/drawing/2014/main" id="{E3700E51-5527-41BB-B57A-6DA850624D06}"/>
                </a:ext>
              </a:extLst>
            </p:cNvPr>
            <p:cNvSpPr/>
            <p:nvPr/>
          </p:nvSpPr>
          <p:spPr>
            <a:xfrm>
              <a:off x="5035748" y="1680015"/>
              <a:ext cx="827802" cy="910887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6039E83-7EC2-46E2-B88C-FCEEF06F35B4}"/>
              </a:ext>
            </a:extLst>
          </p:cNvPr>
          <p:cNvGrpSpPr/>
          <p:nvPr/>
        </p:nvGrpSpPr>
        <p:grpSpPr>
          <a:xfrm>
            <a:off x="8704585" y="3811027"/>
            <a:ext cx="572852" cy="269020"/>
            <a:chOff x="3923904" y="1680015"/>
            <a:chExt cx="1939646" cy="910887"/>
          </a:xfrm>
        </p:grpSpPr>
        <p:sp>
          <p:nvSpPr>
            <p:cNvPr id="67" name="화살표: 갈매기형 수장 66">
              <a:extLst>
                <a:ext uri="{FF2B5EF4-FFF2-40B4-BE49-F238E27FC236}">
                  <a16:creationId xmlns:a16="http://schemas.microsoft.com/office/drawing/2014/main" id="{8F2AC19E-9CA5-480C-B7C5-33BCB90C8174}"/>
                </a:ext>
              </a:extLst>
            </p:cNvPr>
            <p:cNvSpPr/>
            <p:nvPr/>
          </p:nvSpPr>
          <p:spPr>
            <a:xfrm>
              <a:off x="3923904" y="1680015"/>
              <a:ext cx="827802" cy="910887"/>
            </a:xfrm>
            <a:prstGeom prst="chevron">
              <a:avLst/>
            </a:prstGeom>
            <a:solidFill>
              <a:srgbClr val="E9E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화살표: 갈매기형 수장 67">
              <a:extLst>
                <a:ext uri="{FF2B5EF4-FFF2-40B4-BE49-F238E27FC236}">
                  <a16:creationId xmlns:a16="http://schemas.microsoft.com/office/drawing/2014/main" id="{A4DD48F8-1899-4B54-B779-0A952ECF7051}"/>
                </a:ext>
              </a:extLst>
            </p:cNvPr>
            <p:cNvSpPr/>
            <p:nvPr/>
          </p:nvSpPr>
          <p:spPr>
            <a:xfrm>
              <a:off x="4479826" y="1680015"/>
              <a:ext cx="827802" cy="91088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화살표: 갈매기형 수장 68">
              <a:extLst>
                <a:ext uri="{FF2B5EF4-FFF2-40B4-BE49-F238E27FC236}">
                  <a16:creationId xmlns:a16="http://schemas.microsoft.com/office/drawing/2014/main" id="{B9FA132B-0B74-4A19-8060-B40EC5B8124B}"/>
                </a:ext>
              </a:extLst>
            </p:cNvPr>
            <p:cNvSpPr/>
            <p:nvPr/>
          </p:nvSpPr>
          <p:spPr>
            <a:xfrm>
              <a:off x="5035748" y="1680015"/>
              <a:ext cx="827802" cy="910887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407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97E5-9EAE-F92C-E1FE-F92FCF733387}"/>
              </a:ext>
            </a:extLst>
          </p:cNvPr>
          <p:cNvSpPr txBox="1"/>
          <p:nvPr/>
        </p:nvSpPr>
        <p:spPr>
          <a:xfrm>
            <a:off x="517144" y="3568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이론적 배경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DAB423-3A5A-BD34-F21E-BB581921A3B7}"/>
              </a:ext>
            </a:extLst>
          </p:cNvPr>
          <p:cNvSpPr/>
          <p:nvPr/>
        </p:nvSpPr>
        <p:spPr>
          <a:xfrm>
            <a:off x="612323" y="4996725"/>
            <a:ext cx="4580163" cy="1249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D7BCF9-9317-9BE6-3688-C562634EE66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0070797-3686-000C-E789-E9B00C6618B0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CB19B9-ABB0-9876-61F0-33BF3BDB526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982E12-0337-3CEC-1D79-FA1DD990D162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C3AA-BC8A-6AAC-A021-72066A6BBFB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6387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문헌 조사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건설재해 예측 모델 개발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F92AE-CC5F-AACC-8EA0-1FDDCB1B38B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93A87A-FB89-9D4B-94ED-4B0BA9369B7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65099" y="1319188"/>
          <a:ext cx="11861800" cy="4926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72">
                  <a:extLst>
                    <a:ext uri="{9D8B030D-6E8A-4147-A177-3AD203B41FA5}">
                      <a16:colId xmlns:a16="http://schemas.microsoft.com/office/drawing/2014/main" val="3498565193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4272640482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1140043975"/>
                    </a:ext>
                  </a:extLst>
                </a:gridCol>
              </a:tblGrid>
              <a:tr h="6155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건설재해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예측 모델 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775739"/>
                  </a:ext>
                </a:extLst>
              </a:tr>
              <a:tr h="1055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건설현장 정형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비정형 데이터를 활용한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기계학습 기반의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예측 모델 개발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조민건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이동환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박주영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박승희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의사결정나무기법을 이용한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사전 예측모델 개발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조예림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김연철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신윤석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189648"/>
                  </a:ext>
                </a:extLst>
              </a:tr>
              <a:tr h="595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건설공사 안전관리 종합정보망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사고사례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(6,826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국토교통부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2014</a:t>
                      </a:r>
                      <a:r>
                        <a:rPr lang="ko-KR" altLang="en-US" sz="1300"/>
                        <a:t>년 발생한 건설 현장 재해 사례</a:t>
                      </a:r>
                      <a:r>
                        <a:rPr lang="en-US" altLang="ko-KR" sz="1300"/>
                        <a:t>(13,232</a:t>
                      </a:r>
                      <a:r>
                        <a:rPr lang="ko-KR" altLang="en-US" sz="1300"/>
                        <a:t>건</a:t>
                      </a:r>
                      <a:r>
                        <a:rPr lang="en-US" altLang="ko-KR" sz="130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368012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종속변수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6</a:t>
                      </a:r>
                      <a:r>
                        <a:rPr lang="ko-KR" altLang="en-US" sz="1300"/>
                        <a:t>가지 재해유형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떨어짐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넘어짐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물체에 맞음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끼임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절단 및 베임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부딪힘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r>
                        <a:rPr lang="ko-KR" altLang="en-US" sz="1300" dirty="0"/>
                        <a:t>가지 </a:t>
                      </a:r>
                      <a:r>
                        <a:rPr lang="ko-KR" altLang="en-US" sz="1300" dirty="0" err="1"/>
                        <a:t>재해유형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떨어짐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넘어짐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맞음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끼임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절단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부딪힘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5550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독립변수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날씨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기온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습도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계절</a:t>
                      </a:r>
                      <a:r>
                        <a:rPr lang="en-US" altLang="ko-KR" sz="1300" dirty="0"/>
                        <a:t>), </a:t>
                      </a:r>
                      <a:r>
                        <a:rPr lang="ko-KR" altLang="en-US" sz="1300" dirty="0"/>
                        <a:t>시간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공사특성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 err="1"/>
                        <a:t>공사종류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공종</a:t>
                      </a:r>
                      <a:r>
                        <a:rPr lang="en-US" altLang="ko-KR" sz="1300" baseline="0" dirty="0"/>
                        <a:t>,</a:t>
                      </a:r>
                      <a:r>
                        <a:rPr lang="ko-KR" altLang="en-US" sz="1300" baseline="0" dirty="0"/>
                        <a:t>시설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작업장소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프로세스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사고원인</a:t>
                      </a:r>
                      <a:r>
                        <a:rPr lang="en-US" altLang="ko-KR" sz="1300" baseline="0" dirty="0"/>
                        <a:t>) 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계절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요일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시간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지역</a:t>
                      </a:r>
                      <a:r>
                        <a:rPr lang="en-US" altLang="ko-KR" sz="1300" baseline="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작업자특성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/>
                        <a:t>성별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나이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근무기간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국적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고용형태</a:t>
                      </a:r>
                      <a:r>
                        <a:rPr lang="en-US" altLang="ko-KR" sz="1300" baseline="0" dirty="0"/>
                        <a:t>,</a:t>
                      </a:r>
                      <a:r>
                        <a:rPr lang="ko-KR" altLang="en-US" sz="1300" baseline="0" dirty="0"/>
                        <a:t>직무</a:t>
                      </a:r>
                      <a:r>
                        <a:rPr lang="en-US" altLang="ko-KR" sz="1300" baseline="0" dirty="0"/>
                        <a:t>)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공사특성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 err="1"/>
                        <a:t>공사종류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규모</a:t>
                      </a:r>
                      <a:r>
                        <a:rPr lang="en-US" altLang="ko-KR" sz="1300" baseline="0" dirty="0"/>
                        <a:t>. </a:t>
                      </a:r>
                      <a:r>
                        <a:rPr lang="ko-KR" altLang="en-US" sz="1300" baseline="0" dirty="0" err="1"/>
                        <a:t>공정률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근로자수</a:t>
                      </a:r>
                      <a:r>
                        <a:rPr lang="en-US" altLang="ko-KR" sz="1300" baseline="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7988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(Accuracy)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/>
                        <a:t>79.98 %(</a:t>
                      </a:r>
                      <a:r>
                        <a:rPr lang="ko-KR" altLang="en-US" sz="1300" baseline="0" dirty="0"/>
                        <a:t>정형 독립변수</a:t>
                      </a:r>
                      <a:r>
                        <a:rPr lang="en-US" altLang="ko-KR" sz="1300" baseline="0" dirty="0"/>
                        <a:t>, DF)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/>
                        <a:t>          95.41 %(</a:t>
                      </a:r>
                      <a:r>
                        <a:rPr lang="ko-KR" altLang="en-US" sz="1300" baseline="0" dirty="0"/>
                        <a:t>비정형 독립변수 </a:t>
                      </a:r>
                      <a:r>
                        <a:rPr lang="en-US" altLang="ko-KR" sz="1300" baseline="0" dirty="0"/>
                        <a:t>‘</a:t>
                      </a:r>
                      <a:r>
                        <a:rPr lang="ko-KR" altLang="en-US" sz="1300" baseline="0" dirty="0"/>
                        <a:t>사고원인</a:t>
                      </a:r>
                      <a:r>
                        <a:rPr lang="en-US" altLang="ko-KR" sz="1300" baseline="0" dirty="0"/>
                        <a:t>’ </a:t>
                      </a:r>
                      <a:r>
                        <a:rPr lang="ko-KR" altLang="en-US" sz="1300" baseline="0" dirty="0"/>
                        <a:t>추가</a:t>
                      </a:r>
                      <a:r>
                        <a:rPr lang="en-US" altLang="ko-KR" sz="1300" baseline="0" dirty="0"/>
                        <a:t>,DF) </a:t>
                      </a:r>
                      <a:endParaRPr lang="ko-KR" altLang="en-US" sz="1300" dirty="0"/>
                    </a:p>
                    <a:p>
                      <a:pPr algn="ctr" latinLnBrk="1"/>
                      <a:r>
                        <a:rPr lang="ko-KR" altLang="en-US" sz="1300" dirty="0"/>
                        <a:t>사용분류모델</a:t>
                      </a:r>
                      <a:r>
                        <a:rPr lang="en-US" altLang="ko-KR" sz="1300" dirty="0"/>
                        <a:t>(Logit,</a:t>
                      </a:r>
                      <a:r>
                        <a:rPr lang="en-US" altLang="ko-KR" sz="1300" baseline="0" dirty="0"/>
                        <a:t> SVM, NB, ANN, DF)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/>
                        <a:t>80%(</a:t>
                      </a:r>
                      <a:r>
                        <a:rPr lang="ko-KR" altLang="en-US" sz="1300" baseline="0" dirty="0"/>
                        <a:t>의사결정모델</a:t>
                      </a:r>
                      <a:r>
                        <a:rPr lang="en-US" altLang="ko-KR" sz="1300" baseline="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300" baseline="0" dirty="0"/>
                        <a:t>63%(</a:t>
                      </a:r>
                      <a:r>
                        <a:rPr lang="ko-KR" altLang="en-US" sz="1300" baseline="0" dirty="0" err="1"/>
                        <a:t>판별분석</a:t>
                      </a:r>
                      <a:r>
                        <a:rPr lang="en-US" altLang="ko-KR" sz="1300" baseline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35416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데이터 불균형 문제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데이터 표본 부족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과적합</a:t>
                      </a:r>
                      <a:r>
                        <a:rPr lang="ko-KR" altLang="en-US" sz="1300" baseline="0" dirty="0"/>
                        <a:t> 여부 </a:t>
                      </a:r>
                      <a:r>
                        <a:rPr lang="ko-KR" altLang="en-US" sz="1300" baseline="0" dirty="0" err="1"/>
                        <a:t>미제시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 사용 모델</a:t>
                      </a:r>
                      <a:r>
                        <a:rPr lang="ko-KR" altLang="en-US" sz="1300" baseline="0" dirty="0"/>
                        <a:t> 부족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데이터 표본 출처 부정확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과적합</a:t>
                      </a:r>
                      <a:r>
                        <a:rPr lang="ko-KR" altLang="en-US" sz="1300" baseline="0" dirty="0"/>
                        <a:t> 여부 </a:t>
                      </a:r>
                      <a:r>
                        <a:rPr lang="ko-KR" altLang="en-US" sz="1300" baseline="0" dirty="0" err="1"/>
                        <a:t>미제시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43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7532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97E5-9EAE-F92C-E1FE-F92FCF733387}"/>
              </a:ext>
            </a:extLst>
          </p:cNvPr>
          <p:cNvSpPr txBox="1"/>
          <p:nvPr/>
        </p:nvSpPr>
        <p:spPr>
          <a:xfrm>
            <a:off x="517144" y="3568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이론적 배경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DAB423-3A5A-BD34-F21E-BB581921A3B7}"/>
              </a:ext>
            </a:extLst>
          </p:cNvPr>
          <p:cNvSpPr/>
          <p:nvPr/>
        </p:nvSpPr>
        <p:spPr>
          <a:xfrm>
            <a:off x="612323" y="4996725"/>
            <a:ext cx="4580163" cy="1249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D7BCF9-9317-9BE6-3688-C562634EE66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0070797-3686-000C-E789-E9B00C6618B0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CB19B9-ABB0-9876-61F0-33BF3BDB526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982E12-0337-3CEC-1D79-FA1DD990D162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C3AA-BC8A-6AAC-A021-72066A6BBFB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문헌 조사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위험도 평가 지수 개발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F92AE-CC5F-AACC-8EA0-1FDDCB1B38B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93A87A-FB89-9D4B-94ED-4B0BA9369B7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65099" y="1319188"/>
          <a:ext cx="11861800" cy="512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72">
                  <a:extLst>
                    <a:ext uri="{9D8B030D-6E8A-4147-A177-3AD203B41FA5}">
                      <a16:colId xmlns:a16="http://schemas.microsoft.com/office/drawing/2014/main" val="3498565193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4272640482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1140043975"/>
                    </a:ext>
                  </a:extLst>
                </a:gridCol>
              </a:tblGrid>
              <a:tr h="6155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위험도 평가 지수</a:t>
                      </a:r>
                      <a:r>
                        <a:rPr lang="ko-KR" altLang="en-US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775739"/>
                  </a:ext>
                </a:extLst>
              </a:tr>
              <a:tr h="1055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공정기반의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건설현장 안전 위험도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평가지수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및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위험예측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시스템 개발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박환표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한재구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한국건설기술연구원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건축시공현장관리를 위한 가설공사 위험도 지수 모델 제안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조예림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김연철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신윤석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189648"/>
                  </a:ext>
                </a:extLst>
              </a:tr>
              <a:tr h="595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건설재해사고 통계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한국산업안전보건공단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고용노동백서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고용노동부</a:t>
                      </a:r>
                      <a:r>
                        <a:rPr lang="en-US" altLang="ko-KR" sz="1300" dirty="0"/>
                        <a:t>),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 err="1"/>
                        <a:t>기상연보</a:t>
                      </a:r>
                      <a:r>
                        <a:rPr lang="ko-KR" altLang="en-US" sz="1300" baseline="0" dirty="0"/>
                        <a:t> 및 </a:t>
                      </a:r>
                      <a:r>
                        <a:rPr lang="ko-KR" altLang="en-US" sz="1300" baseline="0" dirty="0" err="1"/>
                        <a:t>기상월보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368012"/>
                  </a:ext>
                </a:extLst>
              </a:tr>
              <a:tr h="770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안전사고 발생 빈도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발생건수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발생비율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spc="0" baseline="0" dirty="0"/>
                        <a:t>안전사고 발생 강도</a:t>
                      </a:r>
                      <a:r>
                        <a:rPr lang="en-US" altLang="ko-KR" sz="1300" spc="0" baseline="0" dirty="0"/>
                        <a:t>:</a:t>
                      </a:r>
                      <a:r>
                        <a:rPr lang="ko-KR" altLang="en-US" sz="1300" spc="0" baseline="0" dirty="0"/>
                        <a:t>사망자수</a:t>
                      </a:r>
                      <a:r>
                        <a:rPr lang="en-US" altLang="ko-KR" sz="1300" spc="0" baseline="0" dirty="0"/>
                        <a:t>,</a:t>
                      </a:r>
                      <a:r>
                        <a:rPr lang="ko-KR" altLang="en-US" sz="1300" spc="0" baseline="0" dirty="0"/>
                        <a:t>부상자수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사망자</a:t>
                      </a:r>
                      <a:r>
                        <a:rPr lang="en-US" altLang="ko-KR" sz="1300" spc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300" spc="0" baseline="0" dirty="0"/>
                        <a:t>부상자의 </a:t>
                      </a:r>
                      <a:r>
                        <a:rPr lang="ko-KR" altLang="en-US" sz="1300" spc="0" baseline="0" dirty="0" err="1"/>
                        <a:t>발생비율</a:t>
                      </a:r>
                      <a:endParaRPr lang="en-US" altLang="ko-KR" sz="1300" spc="0" baseline="0" dirty="0"/>
                    </a:p>
                    <a:p>
                      <a:pPr algn="ctr" latinLnBrk="1"/>
                      <a:r>
                        <a:rPr lang="ko-KR" altLang="en-US" sz="1300" spc="0" baseline="0" dirty="0"/>
                        <a:t>위험요인</a:t>
                      </a:r>
                      <a:r>
                        <a:rPr lang="en-US" altLang="ko-KR" sz="1300" spc="0" baseline="0" dirty="0"/>
                        <a:t>: </a:t>
                      </a:r>
                      <a:r>
                        <a:rPr lang="ko-KR" altLang="en-US" sz="1300" spc="0" baseline="0" dirty="0" err="1"/>
                        <a:t>공종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공사종류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공정율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공사규모</a:t>
                      </a:r>
                      <a:r>
                        <a:rPr lang="en-US" altLang="ko-KR" sz="1300" spc="0" baseline="0" dirty="0"/>
                        <a:t>(</a:t>
                      </a:r>
                      <a:r>
                        <a:rPr lang="ko-KR" altLang="en-US" sz="1300" spc="0" baseline="0" dirty="0"/>
                        <a:t>계약금액</a:t>
                      </a:r>
                      <a:r>
                        <a:rPr lang="en-US" altLang="ko-KR" sz="1300" spc="0" baseline="0" dirty="0"/>
                        <a:t>), </a:t>
                      </a:r>
                      <a:r>
                        <a:rPr lang="ko-KR" altLang="en-US" sz="1300" spc="0" baseline="0" dirty="0"/>
                        <a:t>층수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공사기간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안전교육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현장근무일수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날씨</a:t>
                      </a:r>
                      <a:r>
                        <a:rPr lang="en-US" altLang="ko-KR" sz="1300" spc="0" baseline="0" dirty="0"/>
                        <a:t>(</a:t>
                      </a:r>
                      <a:r>
                        <a:rPr lang="ko-KR" altLang="en-US" sz="1300" spc="0" baseline="0" dirty="0"/>
                        <a:t>온도</a:t>
                      </a:r>
                      <a:r>
                        <a:rPr lang="en-US" altLang="ko-KR" sz="1300" spc="0" baseline="0" dirty="0"/>
                        <a:t>), </a:t>
                      </a:r>
                      <a:r>
                        <a:rPr lang="ko-KR" altLang="en-US" sz="1300" spc="0" baseline="0" dirty="0"/>
                        <a:t>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기상환경요소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월별 평균기온</a:t>
                      </a:r>
                      <a:r>
                        <a:rPr lang="en-US" altLang="ko-KR" sz="13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작업조건요소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 err="1"/>
                        <a:t>작업규모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연관 </a:t>
                      </a:r>
                      <a:r>
                        <a:rPr lang="ko-KR" altLang="en-US" sz="1300" baseline="0" dirty="0" err="1"/>
                        <a:t>작업공종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작업시간대</a:t>
                      </a:r>
                      <a:r>
                        <a:rPr lang="en-US" altLang="ko-KR" sz="1300" baseline="0" dirty="0"/>
                        <a:t>)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작업자조건요소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숙련도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평균연령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5550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위험도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평가지수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aseline="0" dirty="0" err="1"/>
                        <a:t>공종별</a:t>
                      </a:r>
                      <a:r>
                        <a:rPr lang="ko-KR" altLang="en-US" sz="1300" baseline="0" dirty="0"/>
                        <a:t> 안전사고 </a:t>
                      </a:r>
                      <a:r>
                        <a:rPr lang="ko-KR" altLang="en-US" sz="1300" baseline="0" dirty="0" err="1"/>
                        <a:t>발생비율</a:t>
                      </a:r>
                      <a:r>
                        <a:rPr lang="ko-KR" altLang="en-US" sz="1300" baseline="0" dirty="0"/>
                        <a:t> </a:t>
                      </a:r>
                      <a:r>
                        <a:rPr lang="en-US" altLang="ko-KR" sz="1300" baseline="0" dirty="0"/>
                        <a:t>+ </a:t>
                      </a:r>
                      <a:r>
                        <a:rPr lang="ko-KR" altLang="en-US" sz="1300" baseline="0" dirty="0" err="1"/>
                        <a:t>공종별</a:t>
                      </a:r>
                      <a:r>
                        <a:rPr lang="ko-KR" altLang="en-US" sz="1300" baseline="0" dirty="0"/>
                        <a:t> 안전사고 </a:t>
                      </a:r>
                      <a:r>
                        <a:rPr lang="ko-KR" altLang="en-US" sz="1300" baseline="0" dirty="0" err="1"/>
                        <a:t>발생강도</a:t>
                      </a:r>
                      <a:r>
                        <a:rPr lang="ko-KR" altLang="en-US" sz="1300" baseline="0" dirty="0"/>
                        <a:t> 비율</a:t>
                      </a:r>
                      <a:r>
                        <a:rPr lang="en-US" altLang="ko-KR" sz="1300" baseline="0" dirty="0"/>
                        <a:t> 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0.1x</a:t>
                      </a:r>
                      <a:r>
                        <a:rPr lang="ko-KR" altLang="en-US" sz="1300" dirty="0"/>
                        <a:t>기상환경요소 </a:t>
                      </a:r>
                      <a:r>
                        <a:rPr lang="en-US" altLang="ko-KR" sz="1300" dirty="0"/>
                        <a:t>+ 0.2</a:t>
                      </a:r>
                      <a:r>
                        <a:rPr lang="en-US" altLang="ko-KR" sz="1300" baseline="0" dirty="0"/>
                        <a:t>x</a:t>
                      </a:r>
                      <a:r>
                        <a:rPr lang="ko-KR" altLang="en-US" sz="1300" baseline="0" dirty="0"/>
                        <a:t>작업조건요소 </a:t>
                      </a:r>
                      <a:r>
                        <a:rPr lang="en-US" altLang="ko-KR" sz="1300" baseline="0" dirty="0"/>
                        <a:t>+ 0.7x</a:t>
                      </a:r>
                      <a:r>
                        <a:rPr lang="ko-KR" altLang="en-US" sz="1300" baseline="0" dirty="0"/>
                        <a:t>작업자조건요소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7988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공종별</a:t>
                      </a:r>
                      <a:r>
                        <a:rPr lang="ko-KR" altLang="en-US" sz="1300" dirty="0"/>
                        <a:t> 위험도 </a:t>
                      </a:r>
                      <a:r>
                        <a:rPr lang="ko-KR" altLang="en-US" sz="1300" dirty="0" err="1"/>
                        <a:t>평가지수</a:t>
                      </a:r>
                      <a:r>
                        <a:rPr lang="ko-KR" altLang="en-US" sz="1300" dirty="0"/>
                        <a:t> </a:t>
                      </a:r>
                      <a:r>
                        <a:rPr lang="ko-KR" altLang="en-US" sz="1300" dirty="0" err="1"/>
                        <a:t>예측값</a:t>
                      </a:r>
                      <a:r>
                        <a:rPr lang="en-US" altLang="ko-KR" sz="1300" baseline="0" dirty="0"/>
                        <a:t> = </a:t>
                      </a:r>
                      <a:endParaRPr lang="en-US" altLang="ko-KR" sz="13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과거 </a:t>
                      </a:r>
                      <a:r>
                        <a:rPr lang="ko-KR" altLang="en-US" sz="1300" dirty="0" err="1"/>
                        <a:t>공종별</a:t>
                      </a:r>
                      <a:r>
                        <a:rPr lang="ko-KR" altLang="en-US" sz="1300" dirty="0"/>
                        <a:t> 위험도 </a:t>
                      </a:r>
                      <a:r>
                        <a:rPr lang="ko-KR" altLang="en-US" sz="1300" dirty="0" err="1"/>
                        <a:t>평가지수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+ </a:t>
                      </a:r>
                      <a:r>
                        <a:rPr lang="ko-KR" altLang="en-US" sz="1300" dirty="0"/>
                        <a:t>프로젝트 위험성</a:t>
                      </a:r>
                      <a:endParaRPr lang="en-US" altLang="ko-KR" sz="13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날씨</a:t>
                      </a:r>
                      <a:r>
                        <a:rPr lang="en-US" altLang="ko-KR" sz="1300" dirty="0"/>
                        <a:t>+</a:t>
                      </a:r>
                      <a:r>
                        <a:rPr lang="ko-KR" altLang="en-US" sz="1300" baseline="0" dirty="0" err="1"/>
                        <a:t>공정율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 err="1"/>
                        <a:t>공사규모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/>
                        <a:t>공사기간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/>
                        <a:t>요일</a:t>
                      </a:r>
                      <a:r>
                        <a:rPr lang="en-US" altLang="ko-KR" sz="1300" baseline="0" dirty="0"/>
                        <a:t>)</a:t>
                      </a:r>
                      <a:r>
                        <a:rPr lang="ko-KR" altLang="en-US" sz="1300" baseline="0" dirty="0"/>
                        <a:t>의 가중치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aseline="0" dirty="0"/>
                        <a:t>위험도 지수</a:t>
                      </a:r>
                      <a:r>
                        <a:rPr lang="en-US" altLang="ko-KR" sz="1300" baseline="0" dirty="0"/>
                        <a:t>: 0~60 (</a:t>
                      </a:r>
                      <a:r>
                        <a:rPr lang="ko-KR" altLang="en-US" sz="1300" baseline="0" dirty="0"/>
                        <a:t>안전</a:t>
                      </a:r>
                      <a:r>
                        <a:rPr lang="en-US" altLang="ko-KR" sz="1300" baseline="0" dirty="0"/>
                        <a:t>), 60~80 (</a:t>
                      </a:r>
                      <a:r>
                        <a:rPr lang="ko-KR" altLang="en-US" sz="1300" baseline="0" dirty="0"/>
                        <a:t>주의</a:t>
                      </a:r>
                      <a:r>
                        <a:rPr lang="en-US" altLang="ko-KR" sz="1300" baseline="0" dirty="0"/>
                        <a:t>), 80~100 (</a:t>
                      </a:r>
                      <a:r>
                        <a:rPr lang="ko-KR" altLang="en-US" sz="1300" baseline="0" dirty="0"/>
                        <a:t>위험</a:t>
                      </a:r>
                      <a:r>
                        <a:rPr lang="en-US" altLang="ko-KR" sz="1300" baseline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35416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실제 사고 데이터를</a:t>
                      </a:r>
                      <a:r>
                        <a:rPr lang="ko-KR" altLang="en-US" sz="1300" baseline="0" dirty="0"/>
                        <a:t> 활용한 검증 부족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건설공사 중 가설공사에만 한정</a:t>
                      </a:r>
                      <a:r>
                        <a:rPr lang="en-US" altLang="ko-KR" sz="130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재해발생형태를 요소별로 나눈 기준 불분명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43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2446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1960</TotalTime>
  <Words>5346</Words>
  <Application>Microsoft Office PowerPoint</Application>
  <PresentationFormat>와이드스크린</PresentationFormat>
  <Paragraphs>1362</Paragraphs>
  <Slides>24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Noto Sans KR</vt:lpstr>
      <vt:lpstr>Pretendard JP</vt:lpstr>
      <vt:lpstr>나눔스퀘어 ExtraBold</vt:lpstr>
      <vt:lpstr>나눔스퀘어 Light</vt:lpstr>
      <vt:lpstr>맑은 고딕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진규 이</cp:lastModifiedBy>
  <cp:revision>149</cp:revision>
  <dcterms:created xsi:type="dcterms:W3CDTF">2020-09-07T02:34:06Z</dcterms:created>
  <dcterms:modified xsi:type="dcterms:W3CDTF">2024-06-06T05:22:41Z</dcterms:modified>
</cp:coreProperties>
</file>